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Bebas Neue Cyrillic" charset="1" panose="02000506000000020004"/>
      <p:regular r:id="rId17"/>
    </p:embeddedFont>
    <p:embeddedFont>
      <p:font typeface="Open Sans Bold" charset="1" panose="00000000000000000000"/>
      <p:regular r:id="rId18"/>
    </p:embeddedFont>
    <p:embeddedFont>
      <p:font typeface="Open Sans" charset="1" panose="00000000000000000000"/>
      <p:regular r:id="rId19"/>
    </p:embeddedFont>
    <p:embeddedFont>
      <p:font typeface="Canva Sans Bold" charset="1" panose="020B0803030501040103"/>
      <p:regular r:id="rId20"/>
    </p:embeddedFont>
    <p:embeddedFont>
      <p:font typeface="Canva Sans" charset="1" panose="020B0503030501040103"/>
      <p:regular r:id="rId21"/>
    </p:embeddedFont>
    <p:embeddedFont>
      <p:font typeface="Open Sans Bold Italics" charset="1" panose="00000000000000000000"/>
      <p:regular r:id="rId22"/>
    </p:embeddedFont>
    <p:embeddedFont>
      <p:font typeface="Canva Sans Italics" charset="1" panose="020B0503030501040103"/>
      <p:regular r:id="rId23"/>
    </p:embeddedFont>
    <p:embeddedFont>
      <p:font typeface="Poppins Bold" charset="1" panose="00000800000000000000"/>
      <p:regular r:id="rId24"/>
    </p:embeddedFont>
    <p:embeddedFont>
      <p:font typeface="Poppins" charset="1" panose="000005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grpSp>
        <p:nvGrpSpPr>
          <p:cNvPr name="Group 3" id="3"/>
          <p:cNvGrpSpPr/>
          <p:nvPr/>
        </p:nvGrpSpPr>
        <p:grpSpPr>
          <a:xfrm rot="0">
            <a:off x="18159205" y="8355980"/>
            <a:ext cx="128795" cy="902320"/>
            <a:chOff x="0" y="0"/>
            <a:chExt cx="101764" cy="712944"/>
          </a:xfrm>
        </p:grpSpPr>
        <p:sp>
          <p:nvSpPr>
            <p:cNvPr name="Freeform 4" id="4"/>
            <p:cNvSpPr/>
            <p:nvPr/>
          </p:nvSpPr>
          <p:spPr>
            <a:xfrm flipH="false" flipV="false" rot="0">
              <a:off x="0" y="0"/>
              <a:ext cx="101764" cy="712944"/>
            </a:xfrm>
            <a:custGeom>
              <a:avLst/>
              <a:gdLst/>
              <a:ahLst/>
              <a:cxnLst/>
              <a:rect r="r" b="b" t="t" l="l"/>
              <a:pathLst>
                <a:path h="712944" w="101764">
                  <a:moveTo>
                    <a:pt x="0" y="0"/>
                  </a:moveTo>
                  <a:lnTo>
                    <a:pt x="101764" y="0"/>
                  </a:lnTo>
                  <a:lnTo>
                    <a:pt x="101764" y="712944"/>
                  </a:lnTo>
                  <a:lnTo>
                    <a:pt x="0" y="712944"/>
                  </a:lnTo>
                  <a:close/>
                </a:path>
              </a:pathLst>
            </a:custGeom>
            <a:gradFill rotWithShape="true">
              <a:gsLst>
                <a:gs pos="0">
                  <a:srgbClr val="0CC2E6">
                    <a:alpha val="100000"/>
                  </a:srgbClr>
                </a:gs>
                <a:gs pos="50000">
                  <a:srgbClr val="000854">
                    <a:alpha val="100000"/>
                  </a:srgbClr>
                </a:gs>
                <a:gs pos="100000">
                  <a:srgbClr val="008BA4">
                    <a:alpha val="100000"/>
                  </a:srgbClr>
                </a:gs>
              </a:gsLst>
              <a:lin ang="2700000"/>
            </a:gradFill>
          </p:spPr>
        </p:sp>
        <p:sp>
          <p:nvSpPr>
            <p:cNvPr name="TextBox 5" id="5"/>
            <p:cNvSpPr txBox="true"/>
            <p:nvPr/>
          </p:nvSpPr>
          <p:spPr>
            <a:xfrm>
              <a:off x="0" y="-47625"/>
              <a:ext cx="101764" cy="760569"/>
            </a:xfrm>
            <a:prstGeom prst="rect">
              <a:avLst/>
            </a:prstGeom>
          </p:spPr>
          <p:txBody>
            <a:bodyPr anchor="ctr" rtlCol="false" tIns="50800" lIns="50800" bIns="50800" rIns="50800"/>
            <a:lstStyle/>
            <a:p>
              <a:pPr algn="ctr">
                <a:lnSpc>
                  <a:spcPts val="2239"/>
                </a:lnSpc>
              </a:pPr>
            </a:p>
          </p:txBody>
        </p:sp>
      </p:grpSp>
      <p:sp>
        <p:nvSpPr>
          <p:cNvPr name="TextBox 6" id="6"/>
          <p:cNvSpPr txBox="true"/>
          <p:nvPr/>
        </p:nvSpPr>
        <p:spPr>
          <a:xfrm rot="0">
            <a:off x="1028700" y="2378384"/>
            <a:ext cx="11071471" cy="2191301"/>
          </a:xfrm>
          <a:prstGeom prst="rect">
            <a:avLst/>
          </a:prstGeom>
        </p:spPr>
        <p:txBody>
          <a:bodyPr anchor="t" rtlCol="false" tIns="0" lIns="0" bIns="0" rIns="0">
            <a:spAutoFit/>
          </a:bodyPr>
          <a:lstStyle/>
          <a:p>
            <a:pPr algn="l">
              <a:lnSpc>
                <a:spcPts val="17819"/>
              </a:lnSpc>
              <a:spcBef>
                <a:spcPct val="0"/>
              </a:spcBef>
            </a:pPr>
            <a:r>
              <a:rPr lang="en-US" sz="12728">
                <a:solidFill>
                  <a:srgbClr val="FFFFFF"/>
                </a:solidFill>
                <a:latin typeface="Bebas Neue Cyrillic"/>
                <a:ea typeface="Bebas Neue Cyrillic"/>
                <a:cs typeface="Bebas Neue Cyrillic"/>
                <a:sym typeface="Bebas Neue Cyrillic"/>
              </a:rPr>
              <a:t>Sentiment analysis</a:t>
            </a:r>
          </a:p>
        </p:txBody>
      </p:sp>
      <p:sp>
        <p:nvSpPr>
          <p:cNvPr name="TextBox 7" id="7"/>
          <p:cNvSpPr txBox="true"/>
          <p:nvPr/>
        </p:nvSpPr>
        <p:spPr>
          <a:xfrm rot="0">
            <a:off x="971550" y="4583744"/>
            <a:ext cx="11071471" cy="2125258"/>
          </a:xfrm>
          <a:prstGeom prst="rect">
            <a:avLst/>
          </a:prstGeom>
        </p:spPr>
        <p:txBody>
          <a:bodyPr anchor="t" rtlCol="false" tIns="0" lIns="0" bIns="0" rIns="0">
            <a:spAutoFit/>
          </a:bodyPr>
          <a:lstStyle/>
          <a:p>
            <a:pPr algn="l">
              <a:lnSpc>
                <a:spcPts val="17259"/>
              </a:lnSpc>
              <a:spcBef>
                <a:spcPct val="0"/>
              </a:spcBef>
            </a:pPr>
            <a:r>
              <a:rPr lang="en-US" sz="12328">
                <a:solidFill>
                  <a:srgbClr val="0CC2E6"/>
                </a:solidFill>
                <a:latin typeface="Bebas Neue Cyrillic"/>
                <a:ea typeface="Bebas Neue Cyrillic"/>
                <a:cs typeface="Bebas Neue Cyrillic"/>
                <a:sym typeface="Bebas Neue Cyrillic"/>
              </a:rPr>
              <a:t>Using NLP</a:t>
            </a:r>
          </a:p>
        </p:txBody>
      </p:sp>
      <p:sp>
        <p:nvSpPr>
          <p:cNvPr name="TextBox 8" id="8"/>
          <p:cNvSpPr txBox="true"/>
          <p:nvPr/>
        </p:nvSpPr>
        <p:spPr>
          <a:xfrm rot="0">
            <a:off x="12920896" y="5908762"/>
            <a:ext cx="3777181" cy="1240010"/>
          </a:xfrm>
          <a:prstGeom prst="rect">
            <a:avLst/>
          </a:prstGeom>
        </p:spPr>
        <p:txBody>
          <a:bodyPr anchor="t" rtlCol="false" tIns="0" lIns="0" bIns="0" rIns="0">
            <a:spAutoFit/>
          </a:bodyPr>
          <a:lstStyle/>
          <a:p>
            <a:pPr algn="l">
              <a:lnSpc>
                <a:spcPts val="2527"/>
              </a:lnSpc>
            </a:pPr>
            <a:r>
              <a:rPr lang="en-US" sz="1805" b="true">
                <a:solidFill>
                  <a:srgbClr val="FFFFFF"/>
                </a:solidFill>
                <a:latin typeface="Open Sans Bold"/>
                <a:ea typeface="Open Sans Bold"/>
                <a:cs typeface="Open Sans Bold"/>
                <a:sym typeface="Open Sans Bold"/>
              </a:rPr>
              <a:t>Aaroh Gaur (22BCS17238)</a:t>
            </a:r>
          </a:p>
          <a:p>
            <a:pPr algn="l">
              <a:lnSpc>
                <a:spcPts val="2527"/>
              </a:lnSpc>
            </a:pPr>
            <a:r>
              <a:rPr lang="en-US" sz="1805" b="true">
                <a:solidFill>
                  <a:srgbClr val="FFFFFF"/>
                </a:solidFill>
                <a:latin typeface="Open Sans Bold"/>
                <a:ea typeface="Open Sans Bold"/>
                <a:cs typeface="Open Sans Bold"/>
                <a:sym typeface="Open Sans Bold"/>
              </a:rPr>
              <a:t>Rajat (22BCS17134)</a:t>
            </a:r>
          </a:p>
          <a:p>
            <a:pPr algn="l">
              <a:lnSpc>
                <a:spcPts val="2527"/>
              </a:lnSpc>
            </a:pPr>
            <a:r>
              <a:rPr lang="en-US" sz="1805" b="true">
                <a:solidFill>
                  <a:srgbClr val="FFFFFF"/>
                </a:solidFill>
                <a:latin typeface="Open Sans Bold"/>
                <a:ea typeface="Open Sans Bold"/>
                <a:cs typeface="Open Sans Bold"/>
                <a:sym typeface="Open Sans Bold"/>
              </a:rPr>
              <a:t>Akshay Chambyal (22BCS80293)</a:t>
            </a:r>
          </a:p>
          <a:p>
            <a:pPr algn="l">
              <a:lnSpc>
                <a:spcPts val="2527"/>
              </a:lnSpc>
              <a:spcBef>
                <a:spcPct val="0"/>
              </a:spcBef>
            </a:pPr>
            <a:r>
              <a:rPr lang="en-US" b="true" sz="1805">
                <a:solidFill>
                  <a:srgbClr val="FFFFFF"/>
                </a:solidFill>
                <a:latin typeface="Open Sans Bold"/>
                <a:ea typeface="Open Sans Bold"/>
                <a:cs typeface="Open Sans Bold"/>
                <a:sym typeface="Open Sans Bold"/>
              </a:rPr>
              <a:t>Harshit Sharma (22BCS17232)</a:t>
            </a:r>
          </a:p>
        </p:txBody>
      </p:sp>
      <p:sp>
        <p:nvSpPr>
          <p:cNvPr name="TextBox 9" id="9"/>
          <p:cNvSpPr txBox="true"/>
          <p:nvPr/>
        </p:nvSpPr>
        <p:spPr>
          <a:xfrm rot="0">
            <a:off x="12920896" y="5302166"/>
            <a:ext cx="3318321" cy="380322"/>
          </a:xfrm>
          <a:prstGeom prst="rect">
            <a:avLst/>
          </a:prstGeom>
        </p:spPr>
        <p:txBody>
          <a:bodyPr anchor="t" rtlCol="false" tIns="0" lIns="0" bIns="0" rIns="0">
            <a:spAutoFit/>
          </a:bodyPr>
          <a:lstStyle/>
          <a:p>
            <a:pPr algn="l">
              <a:lnSpc>
                <a:spcPts val="3187"/>
              </a:lnSpc>
              <a:spcBef>
                <a:spcPct val="0"/>
              </a:spcBef>
            </a:pPr>
            <a:r>
              <a:rPr lang="en-US" b="true" sz="2276">
                <a:solidFill>
                  <a:srgbClr val="0CC2E6"/>
                </a:solidFill>
                <a:latin typeface="Open Sans Bold"/>
                <a:ea typeface="Open Sans Bold"/>
                <a:cs typeface="Open Sans Bold"/>
                <a:sym typeface="Open Sans Bold"/>
              </a:rPr>
              <a:t>A Project By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70524"/>
        </a:solidFill>
      </p:bgPr>
    </p:bg>
    <p:spTree>
      <p:nvGrpSpPr>
        <p:cNvPr id="1" name=""/>
        <p:cNvGrpSpPr/>
        <p:nvPr/>
      </p:nvGrpSpPr>
      <p:grpSpPr>
        <a:xfrm>
          <a:off x="0" y="0"/>
          <a:ext cx="0" cy="0"/>
          <a:chOff x="0" y="0"/>
          <a:chExt cx="0" cy="0"/>
        </a:xfrm>
      </p:grpSpPr>
      <p:grpSp>
        <p:nvGrpSpPr>
          <p:cNvPr name="Group 2" id="2"/>
          <p:cNvGrpSpPr/>
          <p:nvPr/>
        </p:nvGrpSpPr>
        <p:grpSpPr>
          <a:xfrm rot="0">
            <a:off x="18159205" y="8355980"/>
            <a:ext cx="128795" cy="902320"/>
            <a:chOff x="0" y="0"/>
            <a:chExt cx="101764" cy="712944"/>
          </a:xfrm>
        </p:grpSpPr>
        <p:sp>
          <p:nvSpPr>
            <p:cNvPr name="Freeform 3" id="3"/>
            <p:cNvSpPr/>
            <p:nvPr/>
          </p:nvSpPr>
          <p:spPr>
            <a:xfrm flipH="false" flipV="false" rot="0">
              <a:off x="0" y="0"/>
              <a:ext cx="101764" cy="712944"/>
            </a:xfrm>
            <a:custGeom>
              <a:avLst/>
              <a:gdLst/>
              <a:ahLst/>
              <a:cxnLst/>
              <a:rect r="r" b="b" t="t" l="l"/>
              <a:pathLst>
                <a:path h="712944" w="101764">
                  <a:moveTo>
                    <a:pt x="0" y="0"/>
                  </a:moveTo>
                  <a:lnTo>
                    <a:pt x="101764" y="0"/>
                  </a:lnTo>
                  <a:lnTo>
                    <a:pt x="101764" y="712944"/>
                  </a:lnTo>
                  <a:lnTo>
                    <a:pt x="0" y="712944"/>
                  </a:lnTo>
                  <a:close/>
                </a:path>
              </a:pathLst>
            </a:custGeom>
            <a:gradFill rotWithShape="true">
              <a:gsLst>
                <a:gs pos="0">
                  <a:srgbClr val="0CC2E6">
                    <a:alpha val="100000"/>
                  </a:srgbClr>
                </a:gs>
                <a:gs pos="50000">
                  <a:srgbClr val="000854">
                    <a:alpha val="100000"/>
                  </a:srgbClr>
                </a:gs>
                <a:gs pos="100000">
                  <a:srgbClr val="008BA4">
                    <a:alpha val="100000"/>
                  </a:srgbClr>
                </a:gs>
              </a:gsLst>
              <a:lin ang="2700000"/>
            </a:gradFill>
          </p:spPr>
        </p:sp>
        <p:sp>
          <p:nvSpPr>
            <p:cNvPr name="TextBox 4" id="4"/>
            <p:cNvSpPr txBox="true"/>
            <p:nvPr/>
          </p:nvSpPr>
          <p:spPr>
            <a:xfrm>
              <a:off x="0" y="-57150"/>
              <a:ext cx="101764" cy="770094"/>
            </a:xfrm>
            <a:prstGeom prst="rect">
              <a:avLst/>
            </a:prstGeom>
          </p:spPr>
          <p:txBody>
            <a:bodyPr anchor="ctr" rtlCol="false" tIns="50800" lIns="50800" bIns="50800" rIns="50800"/>
            <a:lstStyle/>
            <a:p>
              <a:pPr algn="ctr">
                <a:lnSpc>
                  <a:spcPts val="3079"/>
                </a:lnSpc>
              </a:pPr>
            </a:p>
          </p:txBody>
        </p:sp>
      </p:grpSp>
      <p:sp>
        <p:nvSpPr>
          <p:cNvPr name="Freeform 5" id="5"/>
          <p:cNvSpPr/>
          <p:nvPr/>
        </p:nvSpPr>
        <p:spPr>
          <a:xfrm flipH="false" flipV="false" rot="0">
            <a:off x="397588" y="283239"/>
            <a:ext cx="5494479" cy="2967719"/>
          </a:xfrm>
          <a:custGeom>
            <a:avLst/>
            <a:gdLst/>
            <a:ahLst/>
            <a:cxnLst/>
            <a:rect r="r" b="b" t="t" l="l"/>
            <a:pathLst>
              <a:path h="2967719" w="5494479">
                <a:moveTo>
                  <a:pt x="0" y="0"/>
                </a:moveTo>
                <a:lnTo>
                  <a:pt x="5494479" y="0"/>
                </a:lnTo>
                <a:lnTo>
                  <a:pt x="5494479" y="2967719"/>
                </a:lnTo>
                <a:lnTo>
                  <a:pt x="0" y="2967719"/>
                </a:lnTo>
                <a:lnTo>
                  <a:pt x="0" y="0"/>
                </a:lnTo>
                <a:close/>
              </a:path>
            </a:pathLst>
          </a:custGeom>
          <a:blipFill>
            <a:blip r:embed="rId2"/>
            <a:stretch>
              <a:fillRect l="0" t="0" r="0" b="0"/>
            </a:stretch>
          </a:blipFill>
        </p:spPr>
      </p:sp>
      <p:sp>
        <p:nvSpPr>
          <p:cNvPr name="Freeform 6" id="6"/>
          <p:cNvSpPr/>
          <p:nvPr/>
        </p:nvSpPr>
        <p:spPr>
          <a:xfrm flipH="false" flipV="false" rot="0">
            <a:off x="397588" y="3640786"/>
            <a:ext cx="5494479" cy="3006545"/>
          </a:xfrm>
          <a:custGeom>
            <a:avLst/>
            <a:gdLst/>
            <a:ahLst/>
            <a:cxnLst/>
            <a:rect r="r" b="b" t="t" l="l"/>
            <a:pathLst>
              <a:path h="3006545" w="5494479">
                <a:moveTo>
                  <a:pt x="0" y="0"/>
                </a:moveTo>
                <a:lnTo>
                  <a:pt x="5494479" y="0"/>
                </a:lnTo>
                <a:lnTo>
                  <a:pt x="5494479" y="3006546"/>
                </a:lnTo>
                <a:lnTo>
                  <a:pt x="0" y="3006546"/>
                </a:lnTo>
                <a:lnTo>
                  <a:pt x="0" y="0"/>
                </a:lnTo>
                <a:close/>
              </a:path>
            </a:pathLst>
          </a:custGeom>
          <a:blipFill>
            <a:blip r:embed="rId3"/>
            <a:stretch>
              <a:fillRect l="0" t="0" r="0" b="0"/>
            </a:stretch>
          </a:blipFill>
        </p:spPr>
      </p:sp>
      <p:sp>
        <p:nvSpPr>
          <p:cNvPr name="Freeform 7" id="7"/>
          <p:cNvSpPr/>
          <p:nvPr/>
        </p:nvSpPr>
        <p:spPr>
          <a:xfrm flipH="false" flipV="false" rot="0">
            <a:off x="397588" y="7037160"/>
            <a:ext cx="5494479" cy="2966601"/>
          </a:xfrm>
          <a:custGeom>
            <a:avLst/>
            <a:gdLst/>
            <a:ahLst/>
            <a:cxnLst/>
            <a:rect r="r" b="b" t="t" l="l"/>
            <a:pathLst>
              <a:path h="2966601" w="5494479">
                <a:moveTo>
                  <a:pt x="0" y="0"/>
                </a:moveTo>
                <a:lnTo>
                  <a:pt x="5494479" y="0"/>
                </a:lnTo>
                <a:lnTo>
                  <a:pt x="5494479" y="2966601"/>
                </a:lnTo>
                <a:lnTo>
                  <a:pt x="0" y="2966601"/>
                </a:lnTo>
                <a:lnTo>
                  <a:pt x="0" y="0"/>
                </a:lnTo>
                <a:close/>
              </a:path>
            </a:pathLst>
          </a:custGeom>
          <a:blipFill>
            <a:blip r:embed="rId4"/>
            <a:stretch>
              <a:fillRect l="0" t="0" r="0" b="0"/>
            </a:stretch>
          </a:blipFill>
        </p:spPr>
      </p:sp>
      <p:sp>
        <p:nvSpPr>
          <p:cNvPr name="TextBox 8" id="8"/>
          <p:cNvSpPr txBox="true"/>
          <p:nvPr/>
        </p:nvSpPr>
        <p:spPr>
          <a:xfrm rot="0">
            <a:off x="6297347" y="1177818"/>
            <a:ext cx="10961953" cy="8202295"/>
          </a:xfrm>
          <a:prstGeom prst="rect">
            <a:avLst/>
          </a:prstGeom>
        </p:spPr>
        <p:txBody>
          <a:bodyPr anchor="t" rtlCol="false" tIns="0" lIns="0" bIns="0" rIns="0">
            <a:spAutoFit/>
          </a:bodyPr>
          <a:lstStyle/>
          <a:p>
            <a:pPr algn="ctr">
              <a:lnSpc>
                <a:spcPts val="3079"/>
              </a:lnSpc>
            </a:pPr>
            <a:r>
              <a:rPr lang="en-US" sz="2199" b="true">
                <a:solidFill>
                  <a:srgbClr val="FFFFFF"/>
                </a:solidFill>
                <a:latin typeface="Poppins Bold"/>
                <a:ea typeface="Poppins Bold"/>
                <a:cs typeface="Poppins Bold"/>
                <a:sym typeface="Poppins Bold"/>
              </a:rPr>
              <a:t>Negative</a:t>
            </a:r>
            <a:r>
              <a:rPr lang="en-US" sz="2199">
                <a:solidFill>
                  <a:srgbClr val="FFFFFF"/>
                </a:solidFill>
                <a:latin typeface="Poppins"/>
                <a:ea typeface="Poppins"/>
                <a:cs typeface="Poppins"/>
                <a:sym typeface="Poppins"/>
              </a:rPr>
              <a:t>: Words like "attack", "hamas", and "iran" were prominent in the negative word cloud.</a:t>
            </a:r>
          </a:p>
          <a:p>
            <a:pPr algn="ctr">
              <a:lnSpc>
                <a:spcPts val="3079"/>
              </a:lnSpc>
            </a:pPr>
          </a:p>
          <a:p>
            <a:pPr algn="ctr">
              <a:lnSpc>
                <a:spcPts val="3079"/>
              </a:lnSpc>
            </a:pPr>
          </a:p>
          <a:p>
            <a:pPr algn="ctr">
              <a:lnSpc>
                <a:spcPts val="3079"/>
              </a:lnSpc>
            </a:pPr>
          </a:p>
          <a:p>
            <a:pPr algn="ctr">
              <a:lnSpc>
                <a:spcPts val="3079"/>
              </a:lnSpc>
            </a:pPr>
          </a:p>
          <a:p>
            <a:pPr algn="ctr">
              <a:lnSpc>
                <a:spcPts val="3079"/>
              </a:lnSpc>
            </a:pPr>
          </a:p>
          <a:p>
            <a:pPr algn="ctr">
              <a:lnSpc>
                <a:spcPts val="3079"/>
              </a:lnSpc>
            </a:pPr>
          </a:p>
          <a:p>
            <a:pPr algn="ctr">
              <a:lnSpc>
                <a:spcPts val="3079"/>
              </a:lnSpc>
            </a:pPr>
          </a:p>
          <a:p>
            <a:pPr algn="ctr">
              <a:lnSpc>
                <a:spcPts val="3079"/>
              </a:lnSpc>
            </a:pPr>
            <a:r>
              <a:rPr lang="en-US" sz="2199">
                <a:solidFill>
                  <a:srgbClr val="FFFFFF"/>
                </a:solidFill>
                <a:latin typeface="Poppins"/>
                <a:ea typeface="Poppins"/>
                <a:cs typeface="Poppins"/>
                <a:sym typeface="Poppins"/>
              </a:rPr>
              <a:t>   </a:t>
            </a:r>
            <a:r>
              <a:rPr lang="en-US" sz="2199" b="true">
                <a:solidFill>
                  <a:srgbClr val="FFFFFF"/>
                </a:solidFill>
                <a:latin typeface="Poppins Bold"/>
                <a:ea typeface="Poppins Bold"/>
                <a:cs typeface="Poppins Bold"/>
                <a:sym typeface="Poppins Bold"/>
              </a:rPr>
              <a:t>Neutral: </a:t>
            </a:r>
            <a:r>
              <a:rPr lang="en-US" sz="2199">
                <a:solidFill>
                  <a:srgbClr val="FFFFFF"/>
                </a:solidFill>
                <a:latin typeface="Poppins"/>
                <a:ea typeface="Poppins"/>
                <a:cs typeface="Poppins"/>
                <a:sym typeface="Poppins"/>
              </a:rPr>
              <a:t>Words like "Israel", "aid", and "ukrainian" were prominent in the neutral word cloud.</a:t>
            </a:r>
          </a:p>
          <a:p>
            <a:pPr algn="ctr">
              <a:lnSpc>
                <a:spcPts val="3079"/>
              </a:lnSpc>
            </a:pPr>
          </a:p>
          <a:p>
            <a:pPr algn="ctr">
              <a:lnSpc>
                <a:spcPts val="3079"/>
              </a:lnSpc>
            </a:pPr>
          </a:p>
          <a:p>
            <a:pPr algn="ctr">
              <a:lnSpc>
                <a:spcPts val="3079"/>
              </a:lnSpc>
            </a:pPr>
          </a:p>
          <a:p>
            <a:pPr algn="ctr">
              <a:lnSpc>
                <a:spcPts val="3079"/>
              </a:lnSpc>
            </a:pPr>
          </a:p>
          <a:p>
            <a:pPr algn="ctr">
              <a:lnSpc>
                <a:spcPts val="3079"/>
              </a:lnSpc>
            </a:pPr>
          </a:p>
          <a:p>
            <a:pPr algn="ctr">
              <a:lnSpc>
                <a:spcPts val="3079"/>
              </a:lnSpc>
            </a:pPr>
          </a:p>
          <a:p>
            <a:pPr algn="ctr">
              <a:lnSpc>
                <a:spcPts val="3079"/>
              </a:lnSpc>
            </a:pPr>
          </a:p>
          <a:p>
            <a:pPr algn="ctr">
              <a:lnSpc>
                <a:spcPts val="3079"/>
              </a:lnSpc>
            </a:pPr>
            <a:r>
              <a:rPr lang="en-US" sz="2199">
                <a:solidFill>
                  <a:srgbClr val="FFFFFF"/>
                </a:solidFill>
                <a:latin typeface="Poppins"/>
                <a:ea typeface="Poppins"/>
                <a:cs typeface="Poppins"/>
                <a:sym typeface="Poppins"/>
              </a:rPr>
              <a:t>     </a:t>
            </a:r>
            <a:r>
              <a:rPr lang="en-US" sz="2199" b="true">
                <a:solidFill>
                  <a:srgbClr val="FFFFFF"/>
                </a:solidFill>
                <a:latin typeface="Poppins Bold"/>
                <a:ea typeface="Poppins Bold"/>
                <a:cs typeface="Poppins Bold"/>
                <a:sym typeface="Poppins Bold"/>
              </a:rPr>
              <a:t>Positive: </a:t>
            </a:r>
            <a:r>
              <a:rPr lang="en-US" sz="2199">
                <a:solidFill>
                  <a:srgbClr val="FFFFFF"/>
                </a:solidFill>
                <a:latin typeface="Poppins"/>
                <a:ea typeface="Poppins"/>
                <a:cs typeface="Poppins"/>
                <a:sym typeface="Poppins"/>
              </a:rPr>
              <a:t>Words like "security", "president", and "palenstinian" were prominent in the positive word cloud.</a:t>
            </a:r>
          </a:p>
          <a:p>
            <a:pPr algn="ctr">
              <a:lnSpc>
                <a:spcPts val="3079"/>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grpSp>
        <p:nvGrpSpPr>
          <p:cNvPr name="Group 3" id="3"/>
          <p:cNvGrpSpPr/>
          <p:nvPr/>
        </p:nvGrpSpPr>
        <p:grpSpPr>
          <a:xfrm rot="0">
            <a:off x="18159205" y="8355980"/>
            <a:ext cx="128795" cy="902320"/>
            <a:chOff x="0" y="0"/>
            <a:chExt cx="101764" cy="712944"/>
          </a:xfrm>
        </p:grpSpPr>
        <p:sp>
          <p:nvSpPr>
            <p:cNvPr name="Freeform 4" id="4"/>
            <p:cNvSpPr/>
            <p:nvPr/>
          </p:nvSpPr>
          <p:spPr>
            <a:xfrm flipH="false" flipV="false" rot="0">
              <a:off x="0" y="0"/>
              <a:ext cx="101764" cy="712944"/>
            </a:xfrm>
            <a:custGeom>
              <a:avLst/>
              <a:gdLst/>
              <a:ahLst/>
              <a:cxnLst/>
              <a:rect r="r" b="b" t="t" l="l"/>
              <a:pathLst>
                <a:path h="712944" w="101764">
                  <a:moveTo>
                    <a:pt x="0" y="0"/>
                  </a:moveTo>
                  <a:lnTo>
                    <a:pt x="101764" y="0"/>
                  </a:lnTo>
                  <a:lnTo>
                    <a:pt x="101764" y="712944"/>
                  </a:lnTo>
                  <a:lnTo>
                    <a:pt x="0" y="712944"/>
                  </a:lnTo>
                  <a:close/>
                </a:path>
              </a:pathLst>
            </a:custGeom>
            <a:gradFill rotWithShape="true">
              <a:gsLst>
                <a:gs pos="0">
                  <a:srgbClr val="0CC2E6">
                    <a:alpha val="100000"/>
                  </a:srgbClr>
                </a:gs>
                <a:gs pos="50000">
                  <a:srgbClr val="000854">
                    <a:alpha val="100000"/>
                  </a:srgbClr>
                </a:gs>
                <a:gs pos="100000">
                  <a:srgbClr val="008BA4">
                    <a:alpha val="100000"/>
                  </a:srgbClr>
                </a:gs>
              </a:gsLst>
              <a:lin ang="2700000"/>
            </a:gradFill>
          </p:spPr>
        </p:sp>
        <p:sp>
          <p:nvSpPr>
            <p:cNvPr name="TextBox 5" id="5"/>
            <p:cNvSpPr txBox="true"/>
            <p:nvPr/>
          </p:nvSpPr>
          <p:spPr>
            <a:xfrm>
              <a:off x="0" y="-47625"/>
              <a:ext cx="101764" cy="760569"/>
            </a:xfrm>
            <a:prstGeom prst="rect">
              <a:avLst/>
            </a:prstGeom>
          </p:spPr>
          <p:txBody>
            <a:bodyPr anchor="ctr" rtlCol="false" tIns="50800" lIns="50800" bIns="50800" rIns="50800"/>
            <a:lstStyle/>
            <a:p>
              <a:pPr algn="ctr">
                <a:lnSpc>
                  <a:spcPts val="2239"/>
                </a:lnSpc>
              </a:pPr>
            </a:p>
          </p:txBody>
        </p:sp>
      </p:grpSp>
      <p:sp>
        <p:nvSpPr>
          <p:cNvPr name="TextBox 6" id="6"/>
          <p:cNvSpPr txBox="true"/>
          <p:nvPr/>
        </p:nvSpPr>
        <p:spPr>
          <a:xfrm rot="0">
            <a:off x="3608264" y="3371527"/>
            <a:ext cx="11071471" cy="3194003"/>
          </a:xfrm>
          <a:prstGeom prst="rect">
            <a:avLst/>
          </a:prstGeom>
        </p:spPr>
        <p:txBody>
          <a:bodyPr anchor="t" rtlCol="false" tIns="0" lIns="0" bIns="0" rIns="0">
            <a:spAutoFit/>
          </a:bodyPr>
          <a:lstStyle/>
          <a:p>
            <a:pPr algn="ctr">
              <a:lnSpc>
                <a:spcPts val="26077"/>
              </a:lnSpc>
              <a:spcBef>
                <a:spcPct val="0"/>
              </a:spcBef>
            </a:pPr>
            <a:r>
              <a:rPr lang="en-US" sz="18626">
                <a:solidFill>
                  <a:srgbClr val="FFFFFF"/>
                </a:solidFill>
                <a:latin typeface="Bebas Neue Cyrillic"/>
                <a:ea typeface="Bebas Neue Cyrillic"/>
                <a:cs typeface="Bebas Neue Cyrillic"/>
                <a:sym typeface="Bebas Neue Cyrillic"/>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70524"/>
        </a:solidFill>
      </p:bgPr>
    </p:bg>
    <p:spTree>
      <p:nvGrpSpPr>
        <p:cNvPr id="1" name=""/>
        <p:cNvGrpSpPr/>
        <p:nvPr/>
      </p:nvGrpSpPr>
      <p:grpSpPr>
        <a:xfrm>
          <a:off x="0" y="0"/>
          <a:ext cx="0" cy="0"/>
          <a:chOff x="0" y="0"/>
          <a:chExt cx="0" cy="0"/>
        </a:xfrm>
      </p:grpSpPr>
      <p:grpSp>
        <p:nvGrpSpPr>
          <p:cNvPr name="Group 2" id="2"/>
          <p:cNvGrpSpPr/>
          <p:nvPr/>
        </p:nvGrpSpPr>
        <p:grpSpPr>
          <a:xfrm rot="0">
            <a:off x="18159205" y="8355980"/>
            <a:ext cx="128795" cy="902320"/>
            <a:chOff x="0" y="0"/>
            <a:chExt cx="101764" cy="712944"/>
          </a:xfrm>
        </p:grpSpPr>
        <p:sp>
          <p:nvSpPr>
            <p:cNvPr name="Freeform 3" id="3"/>
            <p:cNvSpPr/>
            <p:nvPr/>
          </p:nvSpPr>
          <p:spPr>
            <a:xfrm flipH="false" flipV="false" rot="0">
              <a:off x="0" y="0"/>
              <a:ext cx="101764" cy="712944"/>
            </a:xfrm>
            <a:custGeom>
              <a:avLst/>
              <a:gdLst/>
              <a:ahLst/>
              <a:cxnLst/>
              <a:rect r="r" b="b" t="t" l="l"/>
              <a:pathLst>
                <a:path h="712944" w="101764">
                  <a:moveTo>
                    <a:pt x="0" y="0"/>
                  </a:moveTo>
                  <a:lnTo>
                    <a:pt x="101764" y="0"/>
                  </a:lnTo>
                  <a:lnTo>
                    <a:pt x="101764" y="712944"/>
                  </a:lnTo>
                  <a:lnTo>
                    <a:pt x="0" y="712944"/>
                  </a:lnTo>
                  <a:close/>
                </a:path>
              </a:pathLst>
            </a:custGeom>
            <a:gradFill rotWithShape="true">
              <a:gsLst>
                <a:gs pos="0">
                  <a:srgbClr val="0CC2E6">
                    <a:alpha val="100000"/>
                  </a:srgbClr>
                </a:gs>
                <a:gs pos="50000">
                  <a:srgbClr val="000854">
                    <a:alpha val="100000"/>
                  </a:srgbClr>
                </a:gs>
                <a:gs pos="100000">
                  <a:srgbClr val="008BA4">
                    <a:alpha val="100000"/>
                  </a:srgbClr>
                </a:gs>
              </a:gsLst>
              <a:lin ang="2700000"/>
            </a:gradFill>
          </p:spPr>
        </p:sp>
        <p:sp>
          <p:nvSpPr>
            <p:cNvPr name="TextBox 4" id="4"/>
            <p:cNvSpPr txBox="true"/>
            <p:nvPr/>
          </p:nvSpPr>
          <p:spPr>
            <a:xfrm>
              <a:off x="0" y="-47625"/>
              <a:ext cx="101764" cy="760569"/>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0">
            <a:off x="0" y="3599546"/>
            <a:ext cx="6687454" cy="6687454"/>
            <a:chOff x="0" y="0"/>
            <a:chExt cx="8916606" cy="8916606"/>
          </a:xfrm>
        </p:grpSpPr>
        <p:pic>
          <p:nvPicPr>
            <p:cNvPr name="Picture 6" id="6"/>
            <p:cNvPicPr>
              <a:picLocks noChangeAspect="true"/>
            </p:cNvPicPr>
            <p:nvPr/>
          </p:nvPicPr>
          <p:blipFill>
            <a:blip r:embed="rId2"/>
            <a:srcRect l="12062" t="27717" r="39779" b="0"/>
            <a:stretch>
              <a:fillRect/>
            </a:stretch>
          </p:blipFill>
          <p:spPr>
            <a:xfrm flipH="false" flipV="false">
              <a:off x="0" y="0"/>
              <a:ext cx="8916606" cy="8916606"/>
            </a:xfrm>
            <a:prstGeom prst="rect">
              <a:avLst/>
            </a:prstGeom>
          </p:spPr>
        </p:pic>
      </p:grpSp>
      <p:grpSp>
        <p:nvGrpSpPr>
          <p:cNvPr name="Group 7" id="7"/>
          <p:cNvGrpSpPr/>
          <p:nvPr/>
        </p:nvGrpSpPr>
        <p:grpSpPr>
          <a:xfrm rot="0">
            <a:off x="6928153" y="1028700"/>
            <a:ext cx="2664351" cy="5314636"/>
            <a:chOff x="0" y="0"/>
            <a:chExt cx="3552468" cy="7086182"/>
          </a:xfrm>
        </p:grpSpPr>
        <p:pic>
          <p:nvPicPr>
            <p:cNvPr name="Picture 8" id="8"/>
            <p:cNvPicPr>
              <a:picLocks noChangeAspect="true"/>
            </p:cNvPicPr>
            <p:nvPr/>
          </p:nvPicPr>
          <p:blipFill>
            <a:blip r:embed="rId2"/>
            <a:srcRect l="62120" t="0" r="18720" b="42639"/>
            <a:stretch>
              <a:fillRect/>
            </a:stretch>
          </p:blipFill>
          <p:spPr>
            <a:xfrm flipH="false" flipV="false">
              <a:off x="0" y="0"/>
              <a:ext cx="3552468" cy="7086182"/>
            </a:xfrm>
            <a:prstGeom prst="rect">
              <a:avLst/>
            </a:prstGeom>
          </p:spPr>
        </p:pic>
      </p:grpSp>
      <p:grpSp>
        <p:nvGrpSpPr>
          <p:cNvPr name="Group 9" id="9"/>
          <p:cNvGrpSpPr/>
          <p:nvPr/>
        </p:nvGrpSpPr>
        <p:grpSpPr>
          <a:xfrm rot="0">
            <a:off x="6928153" y="6593949"/>
            <a:ext cx="2664351" cy="2664351"/>
            <a:chOff x="0" y="0"/>
            <a:chExt cx="3552468" cy="3552468"/>
          </a:xfrm>
        </p:grpSpPr>
        <p:pic>
          <p:nvPicPr>
            <p:cNvPr name="Picture 10" id="10"/>
            <p:cNvPicPr>
              <a:picLocks noChangeAspect="true"/>
            </p:cNvPicPr>
            <p:nvPr/>
          </p:nvPicPr>
          <p:blipFill>
            <a:blip r:embed="rId2"/>
            <a:srcRect l="61970" t="59754" r="18719" b="11262"/>
            <a:stretch>
              <a:fillRect/>
            </a:stretch>
          </p:blipFill>
          <p:spPr>
            <a:xfrm flipH="false" flipV="false">
              <a:off x="0" y="0"/>
              <a:ext cx="3552468" cy="3552468"/>
            </a:xfrm>
            <a:prstGeom prst="rect">
              <a:avLst/>
            </a:prstGeom>
          </p:spPr>
        </p:pic>
      </p:grpSp>
      <p:grpSp>
        <p:nvGrpSpPr>
          <p:cNvPr name="Group 11" id="11"/>
          <p:cNvGrpSpPr/>
          <p:nvPr/>
        </p:nvGrpSpPr>
        <p:grpSpPr>
          <a:xfrm rot="0">
            <a:off x="11272768" y="2421851"/>
            <a:ext cx="807124" cy="80712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CC2E6">
                    <a:alpha val="100000"/>
                  </a:srgbClr>
                </a:gs>
                <a:gs pos="50000">
                  <a:srgbClr val="000854">
                    <a:alpha val="100000"/>
                  </a:srgbClr>
                </a:gs>
                <a:gs pos="100000">
                  <a:srgbClr val="008BA4">
                    <a:alpha val="100000"/>
                  </a:srgbClr>
                </a:gs>
              </a:gsLst>
              <a:lin ang="2700000"/>
            </a:gra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1400264" y="2620595"/>
            <a:ext cx="552131" cy="371537"/>
          </a:xfrm>
          <a:prstGeom prst="rect">
            <a:avLst/>
          </a:prstGeom>
        </p:spPr>
        <p:txBody>
          <a:bodyPr anchor="t" rtlCol="false" tIns="0" lIns="0" bIns="0" rIns="0">
            <a:spAutoFit/>
          </a:bodyPr>
          <a:lstStyle/>
          <a:p>
            <a:pPr algn="ctr">
              <a:lnSpc>
                <a:spcPts val="3096"/>
              </a:lnSpc>
              <a:spcBef>
                <a:spcPct val="0"/>
              </a:spcBef>
            </a:pPr>
            <a:r>
              <a:rPr lang="en-US" b="true" sz="2212">
                <a:solidFill>
                  <a:srgbClr val="FFFFFF"/>
                </a:solidFill>
                <a:latin typeface="Open Sans Bold"/>
                <a:ea typeface="Open Sans Bold"/>
                <a:cs typeface="Open Sans Bold"/>
                <a:sym typeface="Open Sans Bold"/>
              </a:rPr>
              <a:t>01</a:t>
            </a:r>
          </a:p>
        </p:txBody>
      </p:sp>
      <p:sp>
        <p:nvSpPr>
          <p:cNvPr name="TextBox 15" id="15"/>
          <p:cNvSpPr txBox="true"/>
          <p:nvPr/>
        </p:nvSpPr>
        <p:spPr>
          <a:xfrm rot="0">
            <a:off x="12464566" y="2368550"/>
            <a:ext cx="3940483" cy="860426"/>
          </a:xfrm>
          <a:prstGeom prst="rect">
            <a:avLst/>
          </a:prstGeom>
        </p:spPr>
        <p:txBody>
          <a:bodyPr anchor="t" rtlCol="false" tIns="0" lIns="0" bIns="0" rIns="0">
            <a:spAutoFit/>
          </a:bodyPr>
          <a:lstStyle/>
          <a:p>
            <a:pPr algn="l">
              <a:lnSpc>
                <a:spcPts val="3499"/>
              </a:lnSpc>
              <a:spcBef>
                <a:spcPct val="0"/>
              </a:spcBef>
            </a:pPr>
            <a:r>
              <a:rPr lang="en-US" sz="2499">
                <a:solidFill>
                  <a:srgbClr val="FFFFFF"/>
                </a:solidFill>
                <a:latin typeface="Open Sans"/>
                <a:ea typeface="Open Sans"/>
                <a:cs typeface="Open Sans"/>
                <a:sym typeface="Open Sans"/>
              </a:rPr>
              <a:t>DATA COLLECTION AND PRE-PROCESSING</a:t>
            </a:r>
          </a:p>
        </p:txBody>
      </p:sp>
      <p:grpSp>
        <p:nvGrpSpPr>
          <p:cNvPr name="Group 16" id="16"/>
          <p:cNvGrpSpPr/>
          <p:nvPr/>
        </p:nvGrpSpPr>
        <p:grpSpPr>
          <a:xfrm rot="0">
            <a:off x="11272768" y="3688182"/>
            <a:ext cx="807124" cy="80712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CC2E6">
                    <a:alpha val="100000"/>
                  </a:srgbClr>
                </a:gs>
                <a:gs pos="50000">
                  <a:srgbClr val="000854">
                    <a:alpha val="100000"/>
                  </a:srgbClr>
                </a:gs>
                <a:gs pos="100000">
                  <a:srgbClr val="008BA4">
                    <a:alpha val="100000"/>
                  </a:srgbClr>
                </a:gs>
              </a:gsLst>
              <a:lin ang="2700000"/>
            </a:gradFill>
          </p:spPr>
        </p:sp>
        <p:sp>
          <p:nvSpPr>
            <p:cNvPr name="TextBox 18" id="1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11400264" y="3886926"/>
            <a:ext cx="552131" cy="371537"/>
          </a:xfrm>
          <a:prstGeom prst="rect">
            <a:avLst/>
          </a:prstGeom>
        </p:spPr>
        <p:txBody>
          <a:bodyPr anchor="t" rtlCol="false" tIns="0" lIns="0" bIns="0" rIns="0">
            <a:spAutoFit/>
          </a:bodyPr>
          <a:lstStyle/>
          <a:p>
            <a:pPr algn="ctr">
              <a:lnSpc>
                <a:spcPts val="3096"/>
              </a:lnSpc>
              <a:spcBef>
                <a:spcPct val="0"/>
              </a:spcBef>
            </a:pPr>
            <a:r>
              <a:rPr lang="en-US" b="true" sz="2212">
                <a:solidFill>
                  <a:srgbClr val="FFFFFF"/>
                </a:solidFill>
                <a:latin typeface="Open Sans Bold"/>
                <a:ea typeface="Open Sans Bold"/>
                <a:cs typeface="Open Sans Bold"/>
                <a:sym typeface="Open Sans Bold"/>
              </a:rPr>
              <a:t>02</a:t>
            </a:r>
          </a:p>
        </p:txBody>
      </p:sp>
      <p:sp>
        <p:nvSpPr>
          <p:cNvPr name="TextBox 20" id="20"/>
          <p:cNvSpPr txBox="true"/>
          <p:nvPr/>
        </p:nvSpPr>
        <p:spPr>
          <a:xfrm rot="0">
            <a:off x="12483616" y="3669469"/>
            <a:ext cx="3940483" cy="860426"/>
          </a:xfrm>
          <a:prstGeom prst="rect">
            <a:avLst/>
          </a:prstGeom>
        </p:spPr>
        <p:txBody>
          <a:bodyPr anchor="t" rtlCol="false" tIns="0" lIns="0" bIns="0" rIns="0">
            <a:spAutoFit/>
          </a:bodyPr>
          <a:lstStyle/>
          <a:p>
            <a:pPr algn="l">
              <a:lnSpc>
                <a:spcPts val="3499"/>
              </a:lnSpc>
              <a:spcBef>
                <a:spcPct val="0"/>
              </a:spcBef>
            </a:pPr>
            <a:r>
              <a:rPr lang="en-US" sz="2499">
                <a:solidFill>
                  <a:srgbClr val="FFFFFF"/>
                </a:solidFill>
                <a:latin typeface="Open Sans"/>
                <a:ea typeface="Open Sans"/>
                <a:cs typeface="Open Sans"/>
                <a:sym typeface="Open Sans"/>
              </a:rPr>
              <a:t>EXPLORATORY DATA ANALYSIS</a:t>
            </a:r>
          </a:p>
        </p:txBody>
      </p:sp>
      <p:sp>
        <p:nvSpPr>
          <p:cNvPr name="TextBox 21" id="21"/>
          <p:cNvSpPr txBox="true"/>
          <p:nvPr/>
        </p:nvSpPr>
        <p:spPr>
          <a:xfrm rot="0">
            <a:off x="11224072" y="885825"/>
            <a:ext cx="3345249" cy="1130300"/>
          </a:xfrm>
          <a:prstGeom prst="rect">
            <a:avLst/>
          </a:prstGeom>
        </p:spPr>
        <p:txBody>
          <a:bodyPr anchor="t" rtlCol="false" tIns="0" lIns="0" bIns="0" rIns="0">
            <a:spAutoFit/>
          </a:bodyPr>
          <a:lstStyle/>
          <a:p>
            <a:pPr algn="l">
              <a:lnSpc>
                <a:spcPts val="9100"/>
              </a:lnSpc>
              <a:spcBef>
                <a:spcPct val="0"/>
              </a:spcBef>
            </a:pPr>
            <a:r>
              <a:rPr lang="en-US" sz="6500">
                <a:solidFill>
                  <a:srgbClr val="0CC2E6"/>
                </a:solidFill>
                <a:latin typeface="Bebas Neue Cyrillic"/>
                <a:ea typeface="Bebas Neue Cyrillic"/>
                <a:cs typeface="Bebas Neue Cyrillic"/>
                <a:sym typeface="Bebas Neue Cyrillic"/>
              </a:rPr>
              <a:t>Content </a:t>
            </a:r>
          </a:p>
        </p:txBody>
      </p:sp>
      <p:grpSp>
        <p:nvGrpSpPr>
          <p:cNvPr name="Group 22" id="22"/>
          <p:cNvGrpSpPr/>
          <p:nvPr/>
        </p:nvGrpSpPr>
        <p:grpSpPr>
          <a:xfrm rot="0">
            <a:off x="11272768" y="4952507"/>
            <a:ext cx="807124" cy="807124"/>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CC2E6">
                    <a:alpha val="100000"/>
                  </a:srgbClr>
                </a:gs>
                <a:gs pos="50000">
                  <a:srgbClr val="000854">
                    <a:alpha val="100000"/>
                  </a:srgbClr>
                </a:gs>
                <a:gs pos="100000">
                  <a:srgbClr val="008BA4">
                    <a:alpha val="100000"/>
                  </a:srgbClr>
                </a:gs>
              </a:gsLst>
              <a:lin ang="2700000"/>
            </a:gradFill>
          </p:spPr>
        </p:sp>
        <p:sp>
          <p:nvSpPr>
            <p:cNvPr name="TextBox 24" id="2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11400264" y="5151250"/>
            <a:ext cx="552131" cy="371701"/>
          </a:xfrm>
          <a:prstGeom prst="rect">
            <a:avLst/>
          </a:prstGeom>
        </p:spPr>
        <p:txBody>
          <a:bodyPr anchor="t" rtlCol="false" tIns="0" lIns="0" bIns="0" rIns="0">
            <a:spAutoFit/>
          </a:bodyPr>
          <a:lstStyle/>
          <a:p>
            <a:pPr algn="ctr">
              <a:lnSpc>
                <a:spcPts val="3096"/>
              </a:lnSpc>
              <a:spcBef>
                <a:spcPct val="0"/>
              </a:spcBef>
            </a:pPr>
            <a:r>
              <a:rPr lang="en-US" b="true" sz="2212">
                <a:solidFill>
                  <a:srgbClr val="FFFFFF"/>
                </a:solidFill>
                <a:latin typeface="Open Sans Bold"/>
                <a:ea typeface="Open Sans Bold"/>
                <a:cs typeface="Open Sans Bold"/>
                <a:sym typeface="Open Sans Bold"/>
              </a:rPr>
              <a:t>03</a:t>
            </a:r>
          </a:p>
        </p:txBody>
      </p:sp>
      <p:sp>
        <p:nvSpPr>
          <p:cNvPr name="TextBox 26" id="26"/>
          <p:cNvSpPr txBox="true"/>
          <p:nvPr/>
        </p:nvSpPr>
        <p:spPr>
          <a:xfrm rot="0">
            <a:off x="12483616" y="4904882"/>
            <a:ext cx="3940483" cy="860426"/>
          </a:xfrm>
          <a:prstGeom prst="rect">
            <a:avLst/>
          </a:prstGeom>
        </p:spPr>
        <p:txBody>
          <a:bodyPr anchor="t" rtlCol="false" tIns="0" lIns="0" bIns="0" rIns="0">
            <a:spAutoFit/>
          </a:bodyPr>
          <a:lstStyle/>
          <a:p>
            <a:pPr algn="l">
              <a:lnSpc>
                <a:spcPts val="3499"/>
              </a:lnSpc>
              <a:spcBef>
                <a:spcPct val="0"/>
              </a:spcBef>
            </a:pPr>
            <a:r>
              <a:rPr lang="en-US" sz="2499">
                <a:solidFill>
                  <a:srgbClr val="FFFFFF"/>
                </a:solidFill>
                <a:latin typeface="Open Sans"/>
                <a:ea typeface="Open Sans"/>
                <a:cs typeface="Open Sans"/>
                <a:sym typeface="Open Sans"/>
              </a:rPr>
              <a:t>MODEL SELECTION AND TRAINING</a:t>
            </a:r>
          </a:p>
        </p:txBody>
      </p:sp>
      <p:grpSp>
        <p:nvGrpSpPr>
          <p:cNvPr name="Group 27" id="27"/>
          <p:cNvGrpSpPr/>
          <p:nvPr/>
        </p:nvGrpSpPr>
        <p:grpSpPr>
          <a:xfrm rot="0">
            <a:off x="11272768" y="6216831"/>
            <a:ext cx="807124" cy="807124"/>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CC2E6">
                    <a:alpha val="100000"/>
                  </a:srgbClr>
                </a:gs>
                <a:gs pos="50000">
                  <a:srgbClr val="000854">
                    <a:alpha val="100000"/>
                  </a:srgbClr>
                </a:gs>
                <a:gs pos="100000">
                  <a:srgbClr val="008BA4">
                    <a:alpha val="100000"/>
                  </a:srgbClr>
                </a:gs>
              </a:gsLst>
              <a:lin ang="2700000"/>
            </a:gradFill>
          </p:spPr>
        </p:sp>
        <p:sp>
          <p:nvSpPr>
            <p:cNvPr name="TextBox 29" id="29"/>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30" id="30"/>
          <p:cNvSpPr txBox="true"/>
          <p:nvPr/>
        </p:nvSpPr>
        <p:spPr>
          <a:xfrm rot="0">
            <a:off x="11400264" y="6415575"/>
            <a:ext cx="552131" cy="371701"/>
          </a:xfrm>
          <a:prstGeom prst="rect">
            <a:avLst/>
          </a:prstGeom>
        </p:spPr>
        <p:txBody>
          <a:bodyPr anchor="t" rtlCol="false" tIns="0" lIns="0" bIns="0" rIns="0">
            <a:spAutoFit/>
          </a:bodyPr>
          <a:lstStyle/>
          <a:p>
            <a:pPr algn="ctr">
              <a:lnSpc>
                <a:spcPts val="3096"/>
              </a:lnSpc>
              <a:spcBef>
                <a:spcPct val="0"/>
              </a:spcBef>
            </a:pPr>
            <a:r>
              <a:rPr lang="en-US" b="true" sz="2212">
                <a:solidFill>
                  <a:srgbClr val="FFFFFF"/>
                </a:solidFill>
                <a:latin typeface="Open Sans Bold"/>
                <a:ea typeface="Open Sans Bold"/>
                <a:cs typeface="Open Sans Bold"/>
                <a:sym typeface="Open Sans Bold"/>
              </a:rPr>
              <a:t>04</a:t>
            </a:r>
          </a:p>
        </p:txBody>
      </p:sp>
      <p:sp>
        <p:nvSpPr>
          <p:cNvPr name="TextBox 31" id="31"/>
          <p:cNvSpPr txBox="true"/>
          <p:nvPr/>
        </p:nvSpPr>
        <p:spPr>
          <a:xfrm rot="0">
            <a:off x="12464566" y="6169206"/>
            <a:ext cx="3940483" cy="1298576"/>
          </a:xfrm>
          <a:prstGeom prst="rect">
            <a:avLst/>
          </a:prstGeom>
        </p:spPr>
        <p:txBody>
          <a:bodyPr anchor="t" rtlCol="false" tIns="0" lIns="0" bIns="0" rIns="0">
            <a:spAutoFit/>
          </a:bodyPr>
          <a:lstStyle/>
          <a:p>
            <a:pPr algn="l">
              <a:lnSpc>
                <a:spcPts val="3499"/>
              </a:lnSpc>
              <a:spcBef>
                <a:spcPct val="0"/>
              </a:spcBef>
            </a:pPr>
            <a:r>
              <a:rPr lang="en-US" sz="2499">
                <a:solidFill>
                  <a:srgbClr val="FFFFFF"/>
                </a:solidFill>
                <a:latin typeface="Open Sans"/>
                <a:ea typeface="Open Sans"/>
                <a:cs typeface="Open Sans"/>
                <a:sym typeface="Open Sans"/>
              </a:rPr>
              <a:t>EVALUATION OF THE MODELS AND ACCURACY ASSESSMENT</a:t>
            </a:r>
          </a:p>
        </p:txBody>
      </p:sp>
      <p:grpSp>
        <p:nvGrpSpPr>
          <p:cNvPr name="Group 32" id="32"/>
          <p:cNvGrpSpPr/>
          <p:nvPr/>
        </p:nvGrpSpPr>
        <p:grpSpPr>
          <a:xfrm rot="0">
            <a:off x="11224072" y="7650877"/>
            <a:ext cx="807124" cy="807124"/>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CC2E6">
                    <a:alpha val="100000"/>
                  </a:srgbClr>
                </a:gs>
                <a:gs pos="50000">
                  <a:srgbClr val="000854">
                    <a:alpha val="100000"/>
                  </a:srgbClr>
                </a:gs>
                <a:gs pos="100000">
                  <a:srgbClr val="008BA4">
                    <a:alpha val="100000"/>
                  </a:srgbClr>
                </a:gs>
              </a:gsLst>
              <a:lin ang="2700000"/>
            </a:gradFill>
          </p:spPr>
        </p:sp>
        <p:sp>
          <p:nvSpPr>
            <p:cNvPr name="TextBox 34" id="3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35" id="35"/>
          <p:cNvSpPr txBox="true"/>
          <p:nvPr/>
        </p:nvSpPr>
        <p:spPr>
          <a:xfrm rot="0">
            <a:off x="11351569" y="7849538"/>
            <a:ext cx="552131" cy="371701"/>
          </a:xfrm>
          <a:prstGeom prst="rect">
            <a:avLst/>
          </a:prstGeom>
        </p:spPr>
        <p:txBody>
          <a:bodyPr anchor="t" rtlCol="false" tIns="0" lIns="0" bIns="0" rIns="0">
            <a:spAutoFit/>
          </a:bodyPr>
          <a:lstStyle/>
          <a:p>
            <a:pPr algn="ctr">
              <a:lnSpc>
                <a:spcPts val="3096"/>
              </a:lnSpc>
              <a:spcBef>
                <a:spcPct val="0"/>
              </a:spcBef>
            </a:pPr>
            <a:r>
              <a:rPr lang="en-US" b="true" sz="2212">
                <a:solidFill>
                  <a:srgbClr val="FFFFFF"/>
                </a:solidFill>
                <a:latin typeface="Open Sans Bold"/>
                <a:ea typeface="Open Sans Bold"/>
                <a:cs typeface="Open Sans Bold"/>
                <a:sym typeface="Open Sans Bold"/>
              </a:rPr>
              <a:t>05</a:t>
            </a:r>
          </a:p>
        </p:txBody>
      </p:sp>
      <p:sp>
        <p:nvSpPr>
          <p:cNvPr name="TextBox 36" id="36"/>
          <p:cNvSpPr txBox="true"/>
          <p:nvPr/>
        </p:nvSpPr>
        <p:spPr>
          <a:xfrm rot="0">
            <a:off x="12464566" y="7603252"/>
            <a:ext cx="3940483" cy="860426"/>
          </a:xfrm>
          <a:prstGeom prst="rect">
            <a:avLst/>
          </a:prstGeom>
        </p:spPr>
        <p:txBody>
          <a:bodyPr anchor="t" rtlCol="false" tIns="0" lIns="0" bIns="0" rIns="0">
            <a:spAutoFit/>
          </a:bodyPr>
          <a:lstStyle/>
          <a:p>
            <a:pPr algn="l">
              <a:lnSpc>
                <a:spcPts val="3499"/>
              </a:lnSpc>
              <a:spcBef>
                <a:spcPct val="0"/>
              </a:spcBef>
            </a:pPr>
            <a:r>
              <a:rPr lang="en-US" sz="2499">
                <a:solidFill>
                  <a:srgbClr val="FFFFFF"/>
                </a:solidFill>
                <a:latin typeface="Open Sans"/>
                <a:ea typeface="Open Sans"/>
                <a:cs typeface="Open Sans"/>
                <a:sym typeface="Open Sans"/>
              </a:rPr>
              <a:t>VISUALIZATION AND INSIGHTS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70524"/>
        </a:solidFill>
      </p:bgPr>
    </p:bg>
    <p:spTree>
      <p:nvGrpSpPr>
        <p:cNvPr id="1" name=""/>
        <p:cNvGrpSpPr/>
        <p:nvPr/>
      </p:nvGrpSpPr>
      <p:grpSpPr>
        <a:xfrm>
          <a:off x="0" y="0"/>
          <a:ext cx="0" cy="0"/>
          <a:chOff x="0" y="0"/>
          <a:chExt cx="0" cy="0"/>
        </a:xfrm>
      </p:grpSpPr>
      <p:grpSp>
        <p:nvGrpSpPr>
          <p:cNvPr name="Group 2" id="2"/>
          <p:cNvGrpSpPr/>
          <p:nvPr/>
        </p:nvGrpSpPr>
        <p:grpSpPr>
          <a:xfrm rot="0">
            <a:off x="18159205" y="8355980"/>
            <a:ext cx="128795" cy="902320"/>
            <a:chOff x="0" y="0"/>
            <a:chExt cx="101764" cy="712944"/>
          </a:xfrm>
        </p:grpSpPr>
        <p:sp>
          <p:nvSpPr>
            <p:cNvPr name="Freeform 3" id="3"/>
            <p:cNvSpPr/>
            <p:nvPr/>
          </p:nvSpPr>
          <p:spPr>
            <a:xfrm flipH="false" flipV="false" rot="0">
              <a:off x="0" y="0"/>
              <a:ext cx="101764" cy="712944"/>
            </a:xfrm>
            <a:custGeom>
              <a:avLst/>
              <a:gdLst/>
              <a:ahLst/>
              <a:cxnLst/>
              <a:rect r="r" b="b" t="t" l="l"/>
              <a:pathLst>
                <a:path h="712944" w="101764">
                  <a:moveTo>
                    <a:pt x="0" y="0"/>
                  </a:moveTo>
                  <a:lnTo>
                    <a:pt x="101764" y="0"/>
                  </a:lnTo>
                  <a:lnTo>
                    <a:pt x="101764" y="712944"/>
                  </a:lnTo>
                  <a:lnTo>
                    <a:pt x="0" y="712944"/>
                  </a:lnTo>
                  <a:close/>
                </a:path>
              </a:pathLst>
            </a:custGeom>
            <a:gradFill rotWithShape="true">
              <a:gsLst>
                <a:gs pos="0">
                  <a:srgbClr val="0CC2E6">
                    <a:alpha val="100000"/>
                  </a:srgbClr>
                </a:gs>
                <a:gs pos="50000">
                  <a:srgbClr val="000854">
                    <a:alpha val="100000"/>
                  </a:srgbClr>
                </a:gs>
                <a:gs pos="100000">
                  <a:srgbClr val="008BA4">
                    <a:alpha val="100000"/>
                  </a:srgbClr>
                </a:gs>
              </a:gsLst>
              <a:lin ang="2700000"/>
            </a:gradFill>
          </p:spPr>
        </p:sp>
        <p:sp>
          <p:nvSpPr>
            <p:cNvPr name="TextBox 4" id="4"/>
            <p:cNvSpPr txBox="true"/>
            <p:nvPr/>
          </p:nvSpPr>
          <p:spPr>
            <a:xfrm>
              <a:off x="0" y="-47625"/>
              <a:ext cx="101764" cy="760569"/>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0">
            <a:off x="15194208" y="1346466"/>
            <a:ext cx="3029395" cy="7911834"/>
            <a:chOff x="0" y="0"/>
            <a:chExt cx="4039193" cy="10549112"/>
          </a:xfrm>
        </p:grpSpPr>
        <p:pic>
          <p:nvPicPr>
            <p:cNvPr name="Picture 6" id="6"/>
            <p:cNvPicPr>
              <a:picLocks noChangeAspect="true"/>
            </p:cNvPicPr>
            <p:nvPr/>
          </p:nvPicPr>
          <p:blipFill>
            <a:blip r:embed="rId2"/>
            <a:srcRect l="49545" t="0" r="31391" b="11492"/>
            <a:stretch>
              <a:fillRect/>
            </a:stretch>
          </p:blipFill>
          <p:spPr>
            <a:xfrm flipH="false" flipV="false">
              <a:off x="0" y="0"/>
              <a:ext cx="4039193" cy="10549112"/>
            </a:xfrm>
            <a:prstGeom prst="rect">
              <a:avLst/>
            </a:prstGeom>
          </p:spPr>
        </p:pic>
      </p:grpSp>
      <p:grpSp>
        <p:nvGrpSpPr>
          <p:cNvPr name="Group 7" id="7"/>
          <p:cNvGrpSpPr/>
          <p:nvPr/>
        </p:nvGrpSpPr>
        <p:grpSpPr>
          <a:xfrm rot="0">
            <a:off x="10091436" y="2375166"/>
            <a:ext cx="5102772" cy="7911834"/>
            <a:chOff x="0" y="0"/>
            <a:chExt cx="6803696" cy="10549112"/>
          </a:xfrm>
        </p:grpSpPr>
        <p:pic>
          <p:nvPicPr>
            <p:cNvPr name="Picture 8" id="8"/>
            <p:cNvPicPr>
              <a:picLocks noChangeAspect="true"/>
            </p:cNvPicPr>
            <p:nvPr/>
          </p:nvPicPr>
          <p:blipFill>
            <a:blip r:embed="rId2"/>
            <a:srcRect l="17020" t="11305" r="50801" b="0"/>
            <a:stretch>
              <a:fillRect/>
            </a:stretch>
          </p:blipFill>
          <p:spPr>
            <a:xfrm flipH="false" flipV="false">
              <a:off x="0" y="0"/>
              <a:ext cx="6803696" cy="10549112"/>
            </a:xfrm>
            <a:prstGeom prst="rect">
              <a:avLst/>
            </a:prstGeom>
          </p:spPr>
        </p:pic>
      </p:grpSp>
      <p:sp>
        <p:nvSpPr>
          <p:cNvPr name="TextBox 9" id="9"/>
          <p:cNvSpPr txBox="true"/>
          <p:nvPr/>
        </p:nvSpPr>
        <p:spPr>
          <a:xfrm rot="0">
            <a:off x="3737444" y="890219"/>
            <a:ext cx="10253992" cy="950595"/>
          </a:xfrm>
          <a:prstGeom prst="rect">
            <a:avLst/>
          </a:prstGeom>
        </p:spPr>
        <p:txBody>
          <a:bodyPr anchor="t" rtlCol="false" tIns="0" lIns="0" bIns="0" rIns="0">
            <a:spAutoFit/>
          </a:bodyPr>
          <a:lstStyle/>
          <a:p>
            <a:pPr algn="l">
              <a:lnSpc>
                <a:spcPts val="7215"/>
              </a:lnSpc>
            </a:pPr>
            <a:r>
              <a:rPr lang="en-US" sz="6500">
                <a:solidFill>
                  <a:srgbClr val="0CC2E6"/>
                </a:solidFill>
                <a:latin typeface="Bebas Neue Cyrillic"/>
                <a:ea typeface="Bebas Neue Cyrillic"/>
                <a:cs typeface="Bebas Neue Cyrillic"/>
                <a:sym typeface="Bebas Neue Cyrillic"/>
              </a:rPr>
              <a:t>Data Collection and Pre-Processing</a:t>
            </a:r>
          </a:p>
        </p:txBody>
      </p:sp>
      <p:sp>
        <p:nvSpPr>
          <p:cNvPr name="TextBox 10" id="10"/>
          <p:cNvSpPr txBox="true"/>
          <p:nvPr/>
        </p:nvSpPr>
        <p:spPr>
          <a:xfrm rot="0">
            <a:off x="1600036" y="2084862"/>
            <a:ext cx="7957472" cy="6138186"/>
          </a:xfrm>
          <a:prstGeom prst="rect">
            <a:avLst/>
          </a:prstGeom>
        </p:spPr>
        <p:txBody>
          <a:bodyPr anchor="t" rtlCol="false" tIns="0" lIns="0" bIns="0" rIns="0">
            <a:spAutoFit/>
          </a:bodyPr>
          <a:lstStyle/>
          <a:p>
            <a:pPr algn="just">
              <a:lnSpc>
                <a:spcPts val="2924"/>
              </a:lnSpc>
            </a:pPr>
            <a:r>
              <a:rPr lang="en-US" b="true" sz="2089" u="sng">
                <a:solidFill>
                  <a:srgbClr val="0CC2E6"/>
                </a:solidFill>
                <a:latin typeface="Open Sans Bold"/>
                <a:ea typeface="Open Sans Bold"/>
                <a:cs typeface="Open Sans Bold"/>
                <a:sym typeface="Open Sans Bold"/>
              </a:rPr>
              <a:t>Data Collection:</a:t>
            </a:r>
          </a:p>
          <a:p>
            <a:pPr algn="just" marL="451044" indent="-225522" lvl="1">
              <a:lnSpc>
                <a:spcPts val="2924"/>
              </a:lnSpc>
              <a:buFont typeface="Arial"/>
              <a:buChar char="•"/>
            </a:pPr>
            <a:r>
              <a:rPr lang="en-US" b="true" sz="2089">
                <a:solidFill>
                  <a:srgbClr val="FFFFFF"/>
                </a:solidFill>
                <a:latin typeface="Open Sans Bold"/>
                <a:ea typeface="Open Sans Bold"/>
                <a:cs typeface="Open Sans Bold"/>
                <a:sym typeface="Open Sans Bold"/>
              </a:rPr>
              <a:t>Platform</a:t>
            </a:r>
            <a:r>
              <a:rPr lang="en-US" sz="2089">
                <a:solidFill>
                  <a:srgbClr val="FFFFFF"/>
                </a:solidFill>
                <a:latin typeface="Open Sans"/>
                <a:ea typeface="Open Sans"/>
                <a:cs typeface="Open Sans"/>
                <a:sym typeface="Open Sans"/>
              </a:rPr>
              <a:t>: Data was collected from Reddit using the PRAW (Python Reddit API Wrapper) library.</a:t>
            </a:r>
          </a:p>
          <a:p>
            <a:pPr algn="just" marL="451044" indent="-225522" lvl="1">
              <a:lnSpc>
                <a:spcPts val="2924"/>
              </a:lnSpc>
              <a:buFont typeface="Arial"/>
              <a:buChar char="•"/>
            </a:pPr>
            <a:r>
              <a:rPr lang="en-US" b="true" sz="2089">
                <a:solidFill>
                  <a:srgbClr val="FFFFFF"/>
                </a:solidFill>
                <a:latin typeface="Open Sans Bold"/>
                <a:ea typeface="Open Sans Bold"/>
                <a:cs typeface="Open Sans Bold"/>
                <a:sym typeface="Open Sans Bold"/>
              </a:rPr>
              <a:t>Process</a:t>
            </a:r>
            <a:r>
              <a:rPr lang="en-US" sz="2089">
                <a:solidFill>
                  <a:srgbClr val="FFFFFF"/>
                </a:solidFill>
                <a:latin typeface="Open Sans"/>
                <a:ea typeface="Open Sans"/>
                <a:cs typeface="Open Sans"/>
                <a:sym typeface="Open Sans"/>
              </a:rPr>
              <a:t>: Extracted posts and comments related to the project topic, ensuring a diverse data sample.</a:t>
            </a:r>
          </a:p>
          <a:p>
            <a:pPr algn="just" marL="451044" indent="-225522" lvl="1">
              <a:lnSpc>
                <a:spcPts val="2924"/>
              </a:lnSpc>
              <a:buFont typeface="Arial"/>
              <a:buChar char="•"/>
            </a:pPr>
            <a:r>
              <a:rPr lang="en-US" b="true" sz="2089">
                <a:solidFill>
                  <a:srgbClr val="FFFFFF"/>
                </a:solidFill>
                <a:latin typeface="Open Sans Bold"/>
                <a:ea typeface="Open Sans Bold"/>
                <a:cs typeface="Open Sans Bold"/>
                <a:sym typeface="Open Sans Bold"/>
              </a:rPr>
              <a:t>Criteria</a:t>
            </a:r>
            <a:r>
              <a:rPr lang="en-US" sz="2089">
                <a:solidFill>
                  <a:srgbClr val="FFFFFF"/>
                </a:solidFill>
                <a:latin typeface="Open Sans"/>
                <a:ea typeface="Open Sans"/>
                <a:cs typeface="Open Sans"/>
                <a:sym typeface="Open Sans"/>
              </a:rPr>
              <a:t>: Focused on posts with sufficient interaction (likes, comments) to enhance sentiment analysis reliability.</a:t>
            </a:r>
          </a:p>
          <a:p>
            <a:pPr algn="just">
              <a:lnSpc>
                <a:spcPts val="2924"/>
              </a:lnSpc>
            </a:pPr>
          </a:p>
          <a:p>
            <a:pPr algn="just">
              <a:lnSpc>
                <a:spcPts val="2924"/>
              </a:lnSpc>
            </a:pPr>
            <a:r>
              <a:rPr lang="en-US" b="true" sz="2089" u="sng">
                <a:solidFill>
                  <a:srgbClr val="0CC2E6"/>
                </a:solidFill>
                <a:latin typeface="Open Sans Bold"/>
                <a:ea typeface="Open Sans Bold"/>
                <a:cs typeface="Open Sans Bold"/>
                <a:sym typeface="Open Sans Bold"/>
              </a:rPr>
              <a:t>Preprocessing:</a:t>
            </a:r>
          </a:p>
          <a:p>
            <a:pPr algn="just" marL="451044" indent="-225522" lvl="1">
              <a:lnSpc>
                <a:spcPts val="2924"/>
              </a:lnSpc>
              <a:buFont typeface="Arial"/>
              <a:buChar char="•"/>
            </a:pPr>
            <a:r>
              <a:rPr lang="en-US" b="true" sz="2089">
                <a:solidFill>
                  <a:srgbClr val="FFFFFF"/>
                </a:solidFill>
                <a:latin typeface="Open Sans Bold"/>
                <a:ea typeface="Open Sans Bold"/>
                <a:cs typeface="Open Sans Bold"/>
                <a:sym typeface="Open Sans Bold"/>
              </a:rPr>
              <a:t>Stop Words Removal</a:t>
            </a:r>
            <a:r>
              <a:rPr lang="en-US" sz="2089">
                <a:solidFill>
                  <a:srgbClr val="FFFFFF"/>
                </a:solidFill>
                <a:latin typeface="Open Sans"/>
                <a:ea typeface="Open Sans"/>
                <a:cs typeface="Open Sans"/>
                <a:sym typeface="Open Sans"/>
              </a:rPr>
              <a:t>: Commonly used words with little semantic value were removed to focus on relevant terms.</a:t>
            </a:r>
          </a:p>
          <a:p>
            <a:pPr algn="just" marL="451044" indent="-225522" lvl="1">
              <a:lnSpc>
                <a:spcPts val="2924"/>
              </a:lnSpc>
              <a:buFont typeface="Arial"/>
              <a:buChar char="•"/>
            </a:pPr>
            <a:r>
              <a:rPr lang="en-US" b="true" sz="2089">
                <a:solidFill>
                  <a:srgbClr val="FFFFFF"/>
                </a:solidFill>
                <a:latin typeface="Open Sans Bold"/>
                <a:ea typeface="Open Sans Bold"/>
                <a:cs typeface="Open Sans Bold"/>
                <a:sym typeface="Open Sans Bold"/>
              </a:rPr>
              <a:t>Stemming</a:t>
            </a:r>
            <a:r>
              <a:rPr lang="en-US" sz="2089">
                <a:solidFill>
                  <a:srgbClr val="FFFFFF"/>
                </a:solidFill>
                <a:latin typeface="Open Sans"/>
                <a:ea typeface="Open Sans"/>
                <a:cs typeface="Open Sans"/>
                <a:sym typeface="Open Sans"/>
              </a:rPr>
              <a:t>: Reduced words to their root form (e.g., "running" to "run") for consistency.</a:t>
            </a:r>
          </a:p>
          <a:p>
            <a:pPr algn="just" marL="451044" indent="-225522" lvl="1">
              <a:lnSpc>
                <a:spcPts val="2924"/>
              </a:lnSpc>
              <a:buFont typeface="Arial"/>
              <a:buChar char="•"/>
            </a:pPr>
            <a:r>
              <a:rPr lang="en-US" b="true" sz="2089">
                <a:solidFill>
                  <a:srgbClr val="FFFFFF"/>
                </a:solidFill>
                <a:latin typeface="Open Sans Bold"/>
                <a:ea typeface="Open Sans Bold"/>
                <a:cs typeface="Open Sans Bold"/>
                <a:sym typeface="Open Sans Bold"/>
              </a:rPr>
              <a:t>Lemmatization</a:t>
            </a:r>
            <a:r>
              <a:rPr lang="en-US" sz="2089">
                <a:solidFill>
                  <a:srgbClr val="FFFFFF"/>
                </a:solidFill>
                <a:latin typeface="Open Sans"/>
                <a:ea typeface="Open Sans"/>
                <a:cs typeface="Open Sans"/>
                <a:sym typeface="Open Sans"/>
              </a:rPr>
              <a:t>: Converted words to their base form, considering context (e.g., "better" to "good") to improve sentiment clarity.</a:t>
            </a:r>
          </a:p>
          <a:p>
            <a:pPr algn="just">
              <a:lnSpc>
                <a:spcPts val="2924"/>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70524"/>
        </a:solidFill>
      </p:bgPr>
    </p:bg>
    <p:spTree>
      <p:nvGrpSpPr>
        <p:cNvPr id="1" name=""/>
        <p:cNvGrpSpPr/>
        <p:nvPr/>
      </p:nvGrpSpPr>
      <p:grpSpPr>
        <a:xfrm>
          <a:off x="0" y="0"/>
          <a:ext cx="0" cy="0"/>
          <a:chOff x="0" y="0"/>
          <a:chExt cx="0" cy="0"/>
        </a:xfrm>
      </p:grpSpPr>
      <p:sp>
        <p:nvSpPr>
          <p:cNvPr name="Freeform 2" id="2"/>
          <p:cNvSpPr/>
          <p:nvPr/>
        </p:nvSpPr>
        <p:spPr>
          <a:xfrm flipH="false" flipV="false" rot="0">
            <a:off x="11131331" y="2586733"/>
            <a:ext cx="7027873" cy="5113533"/>
          </a:xfrm>
          <a:custGeom>
            <a:avLst/>
            <a:gdLst/>
            <a:ahLst/>
            <a:cxnLst/>
            <a:rect r="r" b="b" t="t" l="l"/>
            <a:pathLst>
              <a:path h="5113533" w="7027873">
                <a:moveTo>
                  <a:pt x="0" y="0"/>
                </a:moveTo>
                <a:lnTo>
                  <a:pt x="7027874" y="0"/>
                </a:lnTo>
                <a:lnTo>
                  <a:pt x="7027874" y="5113534"/>
                </a:lnTo>
                <a:lnTo>
                  <a:pt x="0" y="5113534"/>
                </a:lnTo>
                <a:lnTo>
                  <a:pt x="0" y="0"/>
                </a:lnTo>
                <a:close/>
              </a:path>
            </a:pathLst>
          </a:custGeom>
          <a:blipFill>
            <a:blip r:embed="rId2"/>
            <a:stretch>
              <a:fillRect l="0" t="-9090" r="0" b="0"/>
            </a:stretch>
          </a:blipFill>
        </p:spPr>
      </p:sp>
      <p:sp>
        <p:nvSpPr>
          <p:cNvPr name="Freeform 3" id="3"/>
          <p:cNvSpPr/>
          <p:nvPr/>
        </p:nvSpPr>
        <p:spPr>
          <a:xfrm flipH="false" flipV="false" rot="0">
            <a:off x="0" y="2586733"/>
            <a:ext cx="10117067" cy="5113533"/>
          </a:xfrm>
          <a:custGeom>
            <a:avLst/>
            <a:gdLst/>
            <a:ahLst/>
            <a:cxnLst/>
            <a:rect r="r" b="b" t="t" l="l"/>
            <a:pathLst>
              <a:path h="5113533" w="10117067">
                <a:moveTo>
                  <a:pt x="0" y="0"/>
                </a:moveTo>
                <a:lnTo>
                  <a:pt x="10117067" y="0"/>
                </a:lnTo>
                <a:lnTo>
                  <a:pt x="10117067" y="5113534"/>
                </a:lnTo>
                <a:lnTo>
                  <a:pt x="0" y="5113534"/>
                </a:lnTo>
                <a:lnTo>
                  <a:pt x="0" y="0"/>
                </a:lnTo>
                <a:close/>
              </a:path>
            </a:pathLst>
          </a:custGeom>
          <a:blipFill>
            <a:blip r:embed="rId3"/>
            <a:stretch>
              <a:fillRect l="0" t="-451" r="0" b="-451"/>
            </a:stretch>
          </a:blipFill>
        </p:spPr>
      </p:sp>
      <p:sp>
        <p:nvSpPr>
          <p:cNvPr name="TextBox 4" id="4"/>
          <p:cNvSpPr txBox="true"/>
          <p:nvPr/>
        </p:nvSpPr>
        <p:spPr>
          <a:xfrm rot="0">
            <a:off x="3737444" y="890219"/>
            <a:ext cx="10253992" cy="950595"/>
          </a:xfrm>
          <a:prstGeom prst="rect">
            <a:avLst/>
          </a:prstGeom>
        </p:spPr>
        <p:txBody>
          <a:bodyPr anchor="t" rtlCol="false" tIns="0" lIns="0" bIns="0" rIns="0">
            <a:spAutoFit/>
          </a:bodyPr>
          <a:lstStyle/>
          <a:p>
            <a:pPr algn="ctr">
              <a:lnSpc>
                <a:spcPts val="7215"/>
              </a:lnSpc>
            </a:pPr>
            <a:r>
              <a:rPr lang="en-US" sz="6500">
                <a:solidFill>
                  <a:srgbClr val="0CC2E6"/>
                </a:solidFill>
                <a:latin typeface="Bebas Neue Cyrillic"/>
                <a:ea typeface="Bebas Neue Cyrillic"/>
                <a:cs typeface="Bebas Neue Cyrillic"/>
                <a:sym typeface="Bebas Neue Cyrillic"/>
              </a:rPr>
              <a:t>Exploratory Data Analysis</a:t>
            </a:r>
          </a:p>
        </p:txBody>
      </p:sp>
      <p:sp>
        <p:nvSpPr>
          <p:cNvPr name="TextBox 5" id="5"/>
          <p:cNvSpPr txBox="true"/>
          <p:nvPr/>
        </p:nvSpPr>
        <p:spPr>
          <a:xfrm rot="0">
            <a:off x="11131331" y="8151192"/>
            <a:ext cx="7004370" cy="1323340"/>
          </a:xfrm>
          <a:prstGeom prst="rect">
            <a:avLst/>
          </a:prstGeom>
        </p:spPr>
        <p:txBody>
          <a:bodyPr anchor="t" rtlCol="false" tIns="0" lIns="0" bIns="0" rIns="0">
            <a:spAutoFit/>
          </a:bodyPr>
          <a:lstStyle/>
          <a:p>
            <a:pPr algn="just">
              <a:lnSpc>
                <a:spcPts val="2659"/>
              </a:lnSpc>
              <a:spcBef>
                <a:spcPct val="0"/>
              </a:spcBef>
            </a:pPr>
            <a:r>
              <a:rPr lang="en-US" b="true" sz="1899" u="sng">
                <a:solidFill>
                  <a:srgbClr val="FFFFFF"/>
                </a:solidFill>
                <a:latin typeface="Canva Sans Bold"/>
                <a:ea typeface="Canva Sans Bold"/>
                <a:cs typeface="Canva Sans Bold"/>
                <a:sym typeface="Canva Sans Bold"/>
              </a:rPr>
              <a:t>Bar Plot of Sentiment Distribution</a:t>
            </a:r>
            <a:r>
              <a:rPr lang="en-US" b="true" sz="1899">
                <a:solidFill>
                  <a:srgbClr val="FFFFFF"/>
                </a:solidFill>
                <a:latin typeface="Canva Sans Bold"/>
                <a:ea typeface="Canva Sans Bold"/>
                <a:cs typeface="Canva Sans Bold"/>
                <a:sym typeface="Canva Sans Bold"/>
              </a:rPr>
              <a:t> </a:t>
            </a:r>
            <a:r>
              <a:rPr lang="en-US" sz="1899">
                <a:solidFill>
                  <a:srgbClr val="FFFFFF"/>
                </a:solidFill>
                <a:latin typeface="Canva Sans"/>
                <a:ea typeface="Canva Sans"/>
                <a:cs typeface="Canva Sans"/>
                <a:sym typeface="Canva Sans"/>
              </a:rPr>
              <a:t>- Using the vaderSentiment library we are able to find  sentiment of all the reddit posts for our topic and categorize them into negative, positive and neutral.</a:t>
            </a:r>
          </a:p>
        </p:txBody>
      </p:sp>
      <p:sp>
        <p:nvSpPr>
          <p:cNvPr name="TextBox 6" id="6"/>
          <p:cNvSpPr txBox="true"/>
          <p:nvPr/>
        </p:nvSpPr>
        <p:spPr>
          <a:xfrm rot="0">
            <a:off x="251243" y="8151192"/>
            <a:ext cx="9865823" cy="1323340"/>
          </a:xfrm>
          <a:prstGeom prst="rect">
            <a:avLst/>
          </a:prstGeom>
        </p:spPr>
        <p:txBody>
          <a:bodyPr anchor="t" rtlCol="false" tIns="0" lIns="0" bIns="0" rIns="0">
            <a:spAutoFit/>
          </a:bodyPr>
          <a:lstStyle/>
          <a:p>
            <a:pPr algn="just">
              <a:lnSpc>
                <a:spcPts val="2659"/>
              </a:lnSpc>
              <a:spcBef>
                <a:spcPct val="0"/>
              </a:spcBef>
            </a:pPr>
            <a:r>
              <a:rPr lang="en-US" b="true" sz="1899" u="sng">
                <a:solidFill>
                  <a:srgbClr val="FFFFFF"/>
                </a:solidFill>
                <a:latin typeface="Canva Sans Bold"/>
                <a:ea typeface="Canva Sans Bold"/>
                <a:cs typeface="Canva Sans Bold"/>
                <a:sym typeface="Canva Sans Bold"/>
              </a:rPr>
              <a:t>WordCloud</a:t>
            </a:r>
            <a:r>
              <a:rPr lang="en-US" b="true" sz="1899">
                <a:solidFill>
                  <a:srgbClr val="FFFFFF"/>
                </a:solidFill>
                <a:latin typeface="Canva Sans Bold"/>
                <a:ea typeface="Canva Sans Bold"/>
                <a:cs typeface="Canva Sans Bold"/>
                <a:sym typeface="Canva Sans Bold"/>
              </a:rPr>
              <a:t> </a:t>
            </a:r>
            <a:r>
              <a:rPr lang="en-US" sz="1899">
                <a:solidFill>
                  <a:srgbClr val="FFFFFF"/>
                </a:solidFill>
                <a:latin typeface="Canva Sans"/>
                <a:ea typeface="Canva Sans"/>
                <a:cs typeface="Canva Sans"/>
                <a:sym typeface="Canva Sans"/>
              </a:rPr>
              <a:t>- a visual representation of the most frequently used words in a text or set of texts. The words are displayed in different sizes, colors, and orientations to indicate how often they are used. The larger the word, the more common it is in the text.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70524"/>
        </a:solidFill>
      </p:bgPr>
    </p:bg>
    <p:spTree>
      <p:nvGrpSpPr>
        <p:cNvPr id="1" name=""/>
        <p:cNvGrpSpPr/>
        <p:nvPr/>
      </p:nvGrpSpPr>
      <p:grpSpPr>
        <a:xfrm>
          <a:off x="0" y="0"/>
          <a:ext cx="0" cy="0"/>
          <a:chOff x="0" y="0"/>
          <a:chExt cx="0" cy="0"/>
        </a:xfrm>
      </p:grpSpPr>
      <p:grpSp>
        <p:nvGrpSpPr>
          <p:cNvPr name="Group 2" id="2"/>
          <p:cNvGrpSpPr/>
          <p:nvPr/>
        </p:nvGrpSpPr>
        <p:grpSpPr>
          <a:xfrm rot="0">
            <a:off x="18159205" y="8355980"/>
            <a:ext cx="128795" cy="902320"/>
            <a:chOff x="0" y="0"/>
            <a:chExt cx="101764" cy="712944"/>
          </a:xfrm>
        </p:grpSpPr>
        <p:sp>
          <p:nvSpPr>
            <p:cNvPr name="Freeform 3" id="3"/>
            <p:cNvSpPr/>
            <p:nvPr/>
          </p:nvSpPr>
          <p:spPr>
            <a:xfrm flipH="false" flipV="false" rot="0">
              <a:off x="0" y="0"/>
              <a:ext cx="101764" cy="712944"/>
            </a:xfrm>
            <a:custGeom>
              <a:avLst/>
              <a:gdLst/>
              <a:ahLst/>
              <a:cxnLst/>
              <a:rect r="r" b="b" t="t" l="l"/>
              <a:pathLst>
                <a:path h="712944" w="101764">
                  <a:moveTo>
                    <a:pt x="0" y="0"/>
                  </a:moveTo>
                  <a:lnTo>
                    <a:pt x="101764" y="0"/>
                  </a:lnTo>
                  <a:lnTo>
                    <a:pt x="101764" y="712944"/>
                  </a:lnTo>
                  <a:lnTo>
                    <a:pt x="0" y="712944"/>
                  </a:lnTo>
                  <a:close/>
                </a:path>
              </a:pathLst>
            </a:custGeom>
            <a:gradFill rotWithShape="true">
              <a:gsLst>
                <a:gs pos="0">
                  <a:srgbClr val="0CC2E6">
                    <a:alpha val="100000"/>
                  </a:srgbClr>
                </a:gs>
                <a:gs pos="50000">
                  <a:srgbClr val="000854">
                    <a:alpha val="100000"/>
                  </a:srgbClr>
                </a:gs>
                <a:gs pos="100000">
                  <a:srgbClr val="008BA4">
                    <a:alpha val="100000"/>
                  </a:srgbClr>
                </a:gs>
              </a:gsLst>
              <a:lin ang="2700000"/>
            </a:gradFill>
          </p:spPr>
        </p:sp>
        <p:sp>
          <p:nvSpPr>
            <p:cNvPr name="TextBox 4" id="4"/>
            <p:cNvSpPr txBox="true"/>
            <p:nvPr/>
          </p:nvSpPr>
          <p:spPr>
            <a:xfrm>
              <a:off x="0" y="-47625"/>
              <a:ext cx="101764" cy="760569"/>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0">
            <a:off x="15179108" y="1840814"/>
            <a:ext cx="3108892" cy="8654298"/>
            <a:chOff x="0" y="0"/>
            <a:chExt cx="4145189" cy="11539065"/>
          </a:xfrm>
        </p:grpSpPr>
        <p:pic>
          <p:nvPicPr>
            <p:cNvPr name="Picture 6" id="6"/>
            <p:cNvPicPr>
              <a:picLocks noChangeAspect="true"/>
            </p:cNvPicPr>
            <p:nvPr/>
          </p:nvPicPr>
          <p:blipFill>
            <a:blip r:embed="rId2"/>
            <a:srcRect l="50134" t="0" r="31980" b="11492"/>
            <a:stretch>
              <a:fillRect/>
            </a:stretch>
          </p:blipFill>
          <p:spPr>
            <a:xfrm flipH="false" flipV="false">
              <a:off x="0" y="0"/>
              <a:ext cx="4145189" cy="11539065"/>
            </a:xfrm>
            <a:prstGeom prst="rect">
              <a:avLst/>
            </a:prstGeom>
          </p:spPr>
        </p:pic>
      </p:grpSp>
      <p:sp>
        <p:nvSpPr>
          <p:cNvPr name="TextBox 7" id="7"/>
          <p:cNvSpPr txBox="true"/>
          <p:nvPr/>
        </p:nvSpPr>
        <p:spPr>
          <a:xfrm rot="0">
            <a:off x="4201249" y="890219"/>
            <a:ext cx="10253992" cy="950595"/>
          </a:xfrm>
          <a:prstGeom prst="rect">
            <a:avLst/>
          </a:prstGeom>
        </p:spPr>
        <p:txBody>
          <a:bodyPr anchor="t" rtlCol="false" tIns="0" lIns="0" bIns="0" rIns="0">
            <a:spAutoFit/>
          </a:bodyPr>
          <a:lstStyle/>
          <a:p>
            <a:pPr algn="l">
              <a:lnSpc>
                <a:spcPts val="7215"/>
              </a:lnSpc>
            </a:pPr>
            <a:r>
              <a:rPr lang="en-US" sz="6500">
                <a:solidFill>
                  <a:srgbClr val="0CC2E6"/>
                </a:solidFill>
                <a:latin typeface="Bebas Neue Cyrillic"/>
                <a:ea typeface="Bebas Neue Cyrillic"/>
                <a:cs typeface="Bebas Neue Cyrillic"/>
                <a:sym typeface="Bebas Neue Cyrillic"/>
              </a:rPr>
              <a:t>Model Selection and Training</a:t>
            </a:r>
          </a:p>
        </p:txBody>
      </p:sp>
      <p:sp>
        <p:nvSpPr>
          <p:cNvPr name="TextBox 8" id="8"/>
          <p:cNvSpPr txBox="true"/>
          <p:nvPr/>
        </p:nvSpPr>
        <p:spPr>
          <a:xfrm rot="0">
            <a:off x="2626028" y="1910870"/>
            <a:ext cx="10929834" cy="7224410"/>
          </a:xfrm>
          <a:prstGeom prst="rect">
            <a:avLst/>
          </a:prstGeom>
        </p:spPr>
        <p:txBody>
          <a:bodyPr anchor="t" rtlCol="false" tIns="0" lIns="0" bIns="0" rIns="0">
            <a:spAutoFit/>
          </a:bodyPr>
          <a:lstStyle/>
          <a:p>
            <a:pPr algn="just" marL="447868" indent="-223934" lvl="1">
              <a:lnSpc>
                <a:spcPts val="2904"/>
              </a:lnSpc>
              <a:buFont typeface="Arial"/>
              <a:buChar char="•"/>
            </a:pPr>
            <a:r>
              <a:rPr lang="en-US" b="true" sz="2074" u="sng">
                <a:solidFill>
                  <a:srgbClr val="0CC2E6"/>
                </a:solidFill>
                <a:latin typeface="Open Sans Bold"/>
                <a:ea typeface="Open Sans Bold"/>
                <a:cs typeface="Open Sans Bold"/>
                <a:sym typeface="Open Sans Bold"/>
              </a:rPr>
              <a:t>Logistic Regression:</a:t>
            </a:r>
          </a:p>
          <a:p>
            <a:pPr algn="just" marL="895737" indent="-298579" lvl="2">
              <a:lnSpc>
                <a:spcPts val="2904"/>
              </a:lnSpc>
              <a:buFont typeface="Arial"/>
              <a:buChar char="⚬"/>
            </a:pPr>
            <a:r>
              <a:rPr lang="en-US" sz="2074">
                <a:solidFill>
                  <a:srgbClr val="FFFFFF"/>
                </a:solidFill>
                <a:latin typeface="Open Sans"/>
                <a:ea typeface="Open Sans"/>
                <a:cs typeface="Open Sans"/>
                <a:sym typeface="Open Sans"/>
              </a:rPr>
              <a:t>Selected as a baseline model due to its simplicity and efficiency in binary classification tasks</a:t>
            </a:r>
            <a:r>
              <a:rPr lang="en-US" sz="2074">
                <a:solidFill>
                  <a:srgbClr val="FFFFFF"/>
                </a:solidFill>
                <a:latin typeface="Open Sans"/>
                <a:ea typeface="Open Sans"/>
                <a:cs typeface="Open Sans"/>
                <a:sym typeface="Open Sans"/>
              </a:rPr>
              <a:t>.</a:t>
            </a:r>
          </a:p>
          <a:p>
            <a:pPr algn="just" marL="895737" indent="-298579" lvl="2">
              <a:lnSpc>
                <a:spcPts val="2904"/>
              </a:lnSpc>
              <a:buFont typeface="Arial"/>
              <a:buChar char="⚬"/>
            </a:pPr>
            <a:r>
              <a:rPr lang="en-US" sz="2074">
                <a:solidFill>
                  <a:srgbClr val="FFFFFF"/>
                </a:solidFill>
                <a:latin typeface="Open Sans"/>
                <a:ea typeface="Open Sans"/>
                <a:cs typeface="Open Sans"/>
                <a:sym typeface="Open Sans"/>
              </a:rPr>
              <a:t>Trained on preprocessed data, providing insights into basic sentiment classification.</a:t>
            </a:r>
          </a:p>
          <a:p>
            <a:pPr algn="just" marL="447868" indent="-223934" lvl="1">
              <a:lnSpc>
                <a:spcPts val="2904"/>
              </a:lnSpc>
              <a:buFont typeface="Arial"/>
              <a:buChar char="•"/>
            </a:pPr>
            <a:r>
              <a:rPr lang="en-US" b="true" sz="2074" u="sng">
                <a:solidFill>
                  <a:srgbClr val="0CC2E6"/>
                </a:solidFill>
                <a:latin typeface="Open Sans Bold"/>
                <a:ea typeface="Open Sans Bold"/>
                <a:cs typeface="Open Sans Bold"/>
                <a:sym typeface="Open Sans Bold"/>
              </a:rPr>
              <a:t>Naive Bayes:</a:t>
            </a:r>
          </a:p>
          <a:p>
            <a:pPr algn="just" marL="895737" indent="-298579" lvl="2">
              <a:lnSpc>
                <a:spcPts val="2904"/>
              </a:lnSpc>
              <a:buFont typeface="Arial"/>
              <a:buChar char="⚬"/>
            </a:pPr>
            <a:r>
              <a:rPr lang="en-US" sz="2074">
                <a:solidFill>
                  <a:srgbClr val="FFFFFF"/>
                </a:solidFill>
                <a:latin typeface="Open Sans"/>
                <a:ea typeface="Open Sans"/>
                <a:cs typeface="Open Sans"/>
                <a:sym typeface="Open Sans"/>
              </a:rPr>
              <a:t>Utilized for its strong performance on text data, especially with small datasets.</a:t>
            </a:r>
          </a:p>
          <a:p>
            <a:pPr algn="just" marL="895737" indent="-298579" lvl="2">
              <a:lnSpc>
                <a:spcPts val="2904"/>
              </a:lnSpc>
              <a:buFont typeface="Arial"/>
              <a:buChar char="⚬"/>
            </a:pPr>
            <a:r>
              <a:rPr lang="en-US" sz="2074">
                <a:solidFill>
                  <a:srgbClr val="FFFFFF"/>
                </a:solidFill>
                <a:latin typeface="Open Sans"/>
                <a:ea typeface="Open Sans"/>
                <a:cs typeface="Open Sans"/>
                <a:sym typeface="Open Sans"/>
              </a:rPr>
              <a:t>Capitalized on probabilistic techniques to classify sentiments based on word frequency</a:t>
            </a:r>
            <a:r>
              <a:rPr lang="en-US" sz="2074">
                <a:solidFill>
                  <a:srgbClr val="FFFFFF"/>
                </a:solidFill>
                <a:latin typeface="Open Sans"/>
                <a:ea typeface="Open Sans"/>
                <a:cs typeface="Open Sans"/>
                <a:sym typeface="Open Sans"/>
              </a:rPr>
              <a:t>.</a:t>
            </a:r>
          </a:p>
          <a:p>
            <a:pPr algn="just" marL="447868" indent="-223934" lvl="1">
              <a:lnSpc>
                <a:spcPts val="2904"/>
              </a:lnSpc>
              <a:buFont typeface="Arial"/>
              <a:buChar char="•"/>
            </a:pPr>
            <a:r>
              <a:rPr lang="en-US" b="true" sz="2074" u="sng">
                <a:solidFill>
                  <a:srgbClr val="0CC2E6"/>
                </a:solidFill>
                <a:latin typeface="Open Sans Bold"/>
                <a:ea typeface="Open Sans Bold"/>
                <a:cs typeface="Open Sans Bold"/>
                <a:sym typeface="Open Sans Bold"/>
              </a:rPr>
              <a:t>Support Vector Machine (SVM):</a:t>
            </a:r>
          </a:p>
          <a:p>
            <a:pPr algn="just" marL="895737" indent="-298579" lvl="2">
              <a:lnSpc>
                <a:spcPts val="2904"/>
              </a:lnSpc>
              <a:buFont typeface="Arial"/>
              <a:buChar char="⚬"/>
            </a:pPr>
            <a:r>
              <a:rPr lang="en-US" sz="2074">
                <a:solidFill>
                  <a:srgbClr val="FFFFFF"/>
                </a:solidFill>
                <a:latin typeface="Open Sans"/>
                <a:ea typeface="Open Sans"/>
                <a:cs typeface="Open Sans"/>
                <a:sym typeface="Open Sans"/>
              </a:rPr>
              <a:t>Leveraged for its ability to maximize class separation and handle high-dimensional data</a:t>
            </a:r>
            <a:r>
              <a:rPr lang="en-US" sz="2074">
                <a:solidFill>
                  <a:srgbClr val="FFFFFF"/>
                </a:solidFill>
                <a:latin typeface="Open Sans"/>
                <a:ea typeface="Open Sans"/>
                <a:cs typeface="Open Sans"/>
                <a:sym typeface="Open Sans"/>
              </a:rPr>
              <a:t>.</a:t>
            </a:r>
          </a:p>
          <a:p>
            <a:pPr algn="just" marL="895737" indent="-298579" lvl="2">
              <a:lnSpc>
                <a:spcPts val="2904"/>
              </a:lnSpc>
              <a:buFont typeface="Arial"/>
              <a:buChar char="⚬"/>
            </a:pPr>
            <a:r>
              <a:rPr lang="en-US" sz="2074">
                <a:solidFill>
                  <a:srgbClr val="FFFFFF"/>
                </a:solidFill>
                <a:latin typeface="Open Sans"/>
                <a:ea typeface="Open Sans"/>
                <a:cs typeface="Open Sans"/>
                <a:sym typeface="Open Sans"/>
              </a:rPr>
              <a:t>Tuned hyperparameters to improve sentiment prediction accuracy on complex patterns.</a:t>
            </a:r>
          </a:p>
          <a:p>
            <a:pPr algn="just" marL="447868" indent="-223934" lvl="1">
              <a:lnSpc>
                <a:spcPts val="2904"/>
              </a:lnSpc>
              <a:buFont typeface="Arial"/>
              <a:buChar char="•"/>
            </a:pPr>
            <a:r>
              <a:rPr lang="en-US" b="true" sz="2074" u="sng">
                <a:solidFill>
                  <a:srgbClr val="0CC2E6"/>
                </a:solidFill>
                <a:latin typeface="Open Sans Bold"/>
                <a:ea typeface="Open Sans Bold"/>
                <a:cs typeface="Open Sans Bold"/>
                <a:sym typeface="Open Sans Bold"/>
              </a:rPr>
              <a:t>Random Forest Classifier:</a:t>
            </a:r>
          </a:p>
          <a:p>
            <a:pPr algn="just" marL="895737" indent="-298579" lvl="2">
              <a:lnSpc>
                <a:spcPts val="2904"/>
              </a:lnSpc>
              <a:buFont typeface="Arial"/>
              <a:buChar char="⚬"/>
            </a:pPr>
            <a:r>
              <a:rPr lang="en-US" sz="2074">
                <a:solidFill>
                  <a:srgbClr val="FFFFFF"/>
                </a:solidFill>
                <a:latin typeface="Open Sans"/>
                <a:ea typeface="Open Sans"/>
                <a:cs typeface="Open Sans"/>
                <a:sym typeface="Open Sans"/>
              </a:rPr>
              <a:t>Integrated for its ensemble approach, combining multiple decision trees to enhance classification stability.</a:t>
            </a:r>
          </a:p>
          <a:p>
            <a:pPr algn="just" marL="895737" indent="-298579" lvl="2">
              <a:lnSpc>
                <a:spcPts val="2904"/>
              </a:lnSpc>
              <a:buFont typeface="Arial"/>
              <a:buChar char="⚬"/>
            </a:pPr>
            <a:r>
              <a:rPr lang="en-US" sz="2074">
                <a:solidFill>
                  <a:srgbClr val="FFFFFF"/>
                </a:solidFill>
                <a:latin typeface="Open Sans"/>
                <a:ea typeface="Open Sans"/>
                <a:cs typeface="Open Sans"/>
                <a:sym typeface="Open Sans"/>
              </a:rPr>
              <a:t>Used feature importance scores to analyze the contribution of different words in sentiment classification.</a:t>
            </a:r>
          </a:p>
          <a:p>
            <a:pPr algn="just">
              <a:lnSpc>
                <a:spcPts val="2904"/>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70524"/>
        </a:solidFill>
      </p:bgPr>
    </p:bg>
    <p:spTree>
      <p:nvGrpSpPr>
        <p:cNvPr id="1" name=""/>
        <p:cNvGrpSpPr/>
        <p:nvPr/>
      </p:nvGrpSpPr>
      <p:grpSpPr>
        <a:xfrm>
          <a:off x="0" y="0"/>
          <a:ext cx="0" cy="0"/>
          <a:chOff x="0" y="0"/>
          <a:chExt cx="0" cy="0"/>
        </a:xfrm>
      </p:grpSpPr>
      <p:grpSp>
        <p:nvGrpSpPr>
          <p:cNvPr name="Group 2" id="2"/>
          <p:cNvGrpSpPr/>
          <p:nvPr/>
        </p:nvGrpSpPr>
        <p:grpSpPr>
          <a:xfrm rot="0">
            <a:off x="18159205" y="8355980"/>
            <a:ext cx="128795" cy="902320"/>
            <a:chOff x="0" y="0"/>
            <a:chExt cx="101764" cy="712944"/>
          </a:xfrm>
        </p:grpSpPr>
        <p:sp>
          <p:nvSpPr>
            <p:cNvPr name="Freeform 3" id="3"/>
            <p:cNvSpPr/>
            <p:nvPr/>
          </p:nvSpPr>
          <p:spPr>
            <a:xfrm flipH="false" flipV="false" rot="0">
              <a:off x="0" y="0"/>
              <a:ext cx="101764" cy="712944"/>
            </a:xfrm>
            <a:custGeom>
              <a:avLst/>
              <a:gdLst/>
              <a:ahLst/>
              <a:cxnLst/>
              <a:rect r="r" b="b" t="t" l="l"/>
              <a:pathLst>
                <a:path h="712944" w="101764">
                  <a:moveTo>
                    <a:pt x="0" y="0"/>
                  </a:moveTo>
                  <a:lnTo>
                    <a:pt x="101764" y="0"/>
                  </a:lnTo>
                  <a:lnTo>
                    <a:pt x="101764" y="712944"/>
                  </a:lnTo>
                  <a:lnTo>
                    <a:pt x="0" y="712944"/>
                  </a:lnTo>
                  <a:close/>
                </a:path>
              </a:pathLst>
            </a:custGeom>
            <a:gradFill rotWithShape="true">
              <a:gsLst>
                <a:gs pos="0">
                  <a:srgbClr val="0CC2E6">
                    <a:alpha val="100000"/>
                  </a:srgbClr>
                </a:gs>
                <a:gs pos="50000">
                  <a:srgbClr val="000854">
                    <a:alpha val="100000"/>
                  </a:srgbClr>
                </a:gs>
                <a:gs pos="100000">
                  <a:srgbClr val="008BA4">
                    <a:alpha val="100000"/>
                  </a:srgbClr>
                </a:gs>
              </a:gsLst>
              <a:lin ang="2700000"/>
            </a:gradFill>
          </p:spPr>
        </p:sp>
        <p:sp>
          <p:nvSpPr>
            <p:cNvPr name="TextBox 4" id="4"/>
            <p:cNvSpPr txBox="true"/>
            <p:nvPr/>
          </p:nvSpPr>
          <p:spPr>
            <a:xfrm>
              <a:off x="0" y="-47625"/>
              <a:ext cx="101764" cy="760569"/>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0">
            <a:off x="9642941" y="450411"/>
            <a:ext cx="6967310" cy="4218558"/>
            <a:chOff x="0" y="0"/>
            <a:chExt cx="9289746" cy="5624744"/>
          </a:xfrm>
        </p:grpSpPr>
        <p:pic>
          <p:nvPicPr>
            <p:cNvPr name="Picture 6" id="6"/>
            <p:cNvPicPr>
              <a:picLocks noChangeAspect="true"/>
            </p:cNvPicPr>
            <p:nvPr/>
          </p:nvPicPr>
          <p:blipFill>
            <a:blip r:embed="rId2"/>
            <a:srcRect l="0" t="14242" r="0" b="14242"/>
            <a:stretch>
              <a:fillRect/>
            </a:stretch>
          </p:blipFill>
          <p:spPr>
            <a:xfrm flipH="false" flipV="false">
              <a:off x="0" y="0"/>
              <a:ext cx="9289746" cy="5624744"/>
            </a:xfrm>
            <a:prstGeom prst="rect">
              <a:avLst/>
            </a:prstGeom>
          </p:spPr>
        </p:pic>
      </p:grpSp>
      <p:grpSp>
        <p:nvGrpSpPr>
          <p:cNvPr name="Group 7" id="7"/>
          <p:cNvGrpSpPr/>
          <p:nvPr/>
        </p:nvGrpSpPr>
        <p:grpSpPr>
          <a:xfrm rot="0">
            <a:off x="1870723" y="450411"/>
            <a:ext cx="6976990" cy="4218558"/>
            <a:chOff x="0" y="0"/>
            <a:chExt cx="9302654" cy="5624744"/>
          </a:xfrm>
        </p:grpSpPr>
        <p:pic>
          <p:nvPicPr>
            <p:cNvPr name="Picture 8" id="8"/>
            <p:cNvPicPr>
              <a:picLocks noChangeAspect="true"/>
            </p:cNvPicPr>
            <p:nvPr/>
          </p:nvPicPr>
          <p:blipFill>
            <a:blip r:embed="rId3"/>
            <a:srcRect l="0" t="14190" r="0" b="14190"/>
            <a:stretch>
              <a:fillRect/>
            </a:stretch>
          </p:blipFill>
          <p:spPr>
            <a:xfrm flipH="false" flipV="false">
              <a:off x="0" y="0"/>
              <a:ext cx="9302654" cy="5624744"/>
            </a:xfrm>
            <a:prstGeom prst="rect">
              <a:avLst/>
            </a:prstGeom>
          </p:spPr>
        </p:pic>
      </p:grpSp>
      <p:grpSp>
        <p:nvGrpSpPr>
          <p:cNvPr name="Group 9" id="9"/>
          <p:cNvGrpSpPr/>
          <p:nvPr/>
        </p:nvGrpSpPr>
        <p:grpSpPr>
          <a:xfrm rot="0">
            <a:off x="9642941" y="5444014"/>
            <a:ext cx="6967310" cy="4080790"/>
            <a:chOff x="0" y="0"/>
            <a:chExt cx="9289746" cy="5441053"/>
          </a:xfrm>
        </p:grpSpPr>
        <p:pic>
          <p:nvPicPr>
            <p:cNvPr name="Picture 10" id="10"/>
            <p:cNvPicPr>
              <a:picLocks noChangeAspect="true"/>
            </p:cNvPicPr>
            <p:nvPr/>
          </p:nvPicPr>
          <p:blipFill>
            <a:blip r:embed="rId4"/>
            <a:srcRect l="0" t="15647" r="0" b="15647"/>
            <a:stretch>
              <a:fillRect/>
            </a:stretch>
          </p:blipFill>
          <p:spPr>
            <a:xfrm flipH="false" flipV="false">
              <a:off x="0" y="0"/>
              <a:ext cx="9289746" cy="5441053"/>
            </a:xfrm>
            <a:prstGeom prst="rect">
              <a:avLst/>
            </a:prstGeom>
          </p:spPr>
        </p:pic>
      </p:grpSp>
      <p:grpSp>
        <p:nvGrpSpPr>
          <p:cNvPr name="Group 11" id="11"/>
          <p:cNvGrpSpPr/>
          <p:nvPr/>
        </p:nvGrpSpPr>
        <p:grpSpPr>
          <a:xfrm rot="0">
            <a:off x="1870723" y="5444014"/>
            <a:ext cx="6976990" cy="4003462"/>
            <a:chOff x="0" y="0"/>
            <a:chExt cx="9302654" cy="5337949"/>
          </a:xfrm>
        </p:grpSpPr>
        <p:pic>
          <p:nvPicPr>
            <p:cNvPr name="Picture 12" id="12"/>
            <p:cNvPicPr>
              <a:picLocks noChangeAspect="true"/>
            </p:cNvPicPr>
            <p:nvPr/>
          </p:nvPicPr>
          <p:blipFill>
            <a:blip r:embed="rId5"/>
            <a:srcRect l="0" t="16414" r="0" b="16414"/>
            <a:stretch>
              <a:fillRect/>
            </a:stretch>
          </p:blipFill>
          <p:spPr>
            <a:xfrm flipH="false" flipV="false">
              <a:off x="0" y="0"/>
              <a:ext cx="9302654" cy="5337949"/>
            </a:xfrm>
            <a:prstGeom prst="rect">
              <a:avLst/>
            </a:prstGeom>
          </p:spPr>
        </p:pic>
      </p:grpSp>
      <p:sp>
        <p:nvSpPr>
          <p:cNvPr name="TextBox 13" id="13"/>
          <p:cNvSpPr txBox="true"/>
          <p:nvPr/>
        </p:nvSpPr>
        <p:spPr>
          <a:xfrm rot="0">
            <a:off x="2390530" y="4803775"/>
            <a:ext cx="6179427" cy="339725"/>
          </a:xfrm>
          <a:prstGeom prst="rect">
            <a:avLst/>
          </a:prstGeom>
        </p:spPr>
        <p:txBody>
          <a:bodyPr anchor="t" rtlCol="false" tIns="0" lIns="0" bIns="0" rIns="0">
            <a:spAutoFit/>
          </a:bodyPr>
          <a:lstStyle/>
          <a:p>
            <a:pPr algn="l">
              <a:lnSpc>
                <a:spcPts val="2799"/>
              </a:lnSpc>
              <a:spcBef>
                <a:spcPct val="0"/>
              </a:spcBef>
            </a:pPr>
            <a:r>
              <a:rPr lang="en-US" b="true" sz="1999">
                <a:solidFill>
                  <a:srgbClr val="0CC0DF"/>
                </a:solidFill>
                <a:latin typeface="Open Sans Bold"/>
                <a:ea typeface="Open Sans Bold"/>
                <a:cs typeface="Open Sans Bold"/>
                <a:sym typeface="Open Sans Bold"/>
              </a:rPr>
              <a:t>Support Vector Machine (SVM) Confusion Matrix</a:t>
            </a:r>
          </a:p>
        </p:txBody>
      </p:sp>
      <p:sp>
        <p:nvSpPr>
          <p:cNvPr name="TextBox 14" id="14"/>
          <p:cNvSpPr txBox="true"/>
          <p:nvPr/>
        </p:nvSpPr>
        <p:spPr>
          <a:xfrm rot="0">
            <a:off x="2859501" y="9486704"/>
            <a:ext cx="5710455" cy="339725"/>
          </a:xfrm>
          <a:prstGeom prst="rect">
            <a:avLst/>
          </a:prstGeom>
        </p:spPr>
        <p:txBody>
          <a:bodyPr anchor="t" rtlCol="false" tIns="0" lIns="0" bIns="0" rIns="0">
            <a:spAutoFit/>
          </a:bodyPr>
          <a:lstStyle/>
          <a:p>
            <a:pPr algn="l">
              <a:lnSpc>
                <a:spcPts val="2799"/>
              </a:lnSpc>
              <a:spcBef>
                <a:spcPct val="0"/>
              </a:spcBef>
            </a:pPr>
            <a:r>
              <a:rPr lang="en-US" b="true" sz="1999">
                <a:solidFill>
                  <a:srgbClr val="0CC0DF"/>
                </a:solidFill>
                <a:latin typeface="Open Sans Bold"/>
                <a:ea typeface="Open Sans Bold"/>
                <a:cs typeface="Open Sans Bold"/>
                <a:sym typeface="Open Sans Bold"/>
              </a:rPr>
              <a:t>Logistic Regression (LR) Confusion Matrix</a:t>
            </a:r>
          </a:p>
        </p:txBody>
      </p:sp>
      <p:sp>
        <p:nvSpPr>
          <p:cNvPr name="TextBox 15" id="15"/>
          <p:cNvSpPr txBox="true"/>
          <p:nvPr/>
        </p:nvSpPr>
        <p:spPr>
          <a:xfrm rot="0">
            <a:off x="10702520" y="4803775"/>
            <a:ext cx="4999434" cy="339725"/>
          </a:xfrm>
          <a:prstGeom prst="rect">
            <a:avLst/>
          </a:prstGeom>
        </p:spPr>
        <p:txBody>
          <a:bodyPr anchor="t" rtlCol="false" tIns="0" lIns="0" bIns="0" rIns="0">
            <a:spAutoFit/>
          </a:bodyPr>
          <a:lstStyle/>
          <a:p>
            <a:pPr algn="l">
              <a:lnSpc>
                <a:spcPts val="2799"/>
              </a:lnSpc>
              <a:spcBef>
                <a:spcPct val="0"/>
              </a:spcBef>
            </a:pPr>
            <a:r>
              <a:rPr lang="en-US" b="true" sz="1999">
                <a:solidFill>
                  <a:srgbClr val="0CC0DF"/>
                </a:solidFill>
                <a:latin typeface="Open Sans Bold"/>
                <a:ea typeface="Open Sans Bold"/>
                <a:cs typeface="Open Sans Bold"/>
                <a:sym typeface="Open Sans Bold"/>
              </a:rPr>
              <a:t>Random Forest (RF) Confusion Matrix</a:t>
            </a:r>
          </a:p>
        </p:txBody>
      </p:sp>
      <p:sp>
        <p:nvSpPr>
          <p:cNvPr name="TextBox 16" id="16"/>
          <p:cNvSpPr txBox="true"/>
          <p:nvPr/>
        </p:nvSpPr>
        <p:spPr>
          <a:xfrm rot="0">
            <a:off x="10793289" y="9604496"/>
            <a:ext cx="4999434" cy="339725"/>
          </a:xfrm>
          <a:prstGeom prst="rect">
            <a:avLst/>
          </a:prstGeom>
        </p:spPr>
        <p:txBody>
          <a:bodyPr anchor="t" rtlCol="false" tIns="0" lIns="0" bIns="0" rIns="0">
            <a:spAutoFit/>
          </a:bodyPr>
          <a:lstStyle/>
          <a:p>
            <a:pPr algn="l">
              <a:lnSpc>
                <a:spcPts val="2799"/>
              </a:lnSpc>
              <a:spcBef>
                <a:spcPct val="0"/>
              </a:spcBef>
            </a:pPr>
            <a:r>
              <a:rPr lang="en-US" b="true" sz="1999">
                <a:solidFill>
                  <a:srgbClr val="0CC0DF"/>
                </a:solidFill>
                <a:latin typeface="Open Sans Bold"/>
                <a:ea typeface="Open Sans Bold"/>
                <a:cs typeface="Open Sans Bold"/>
                <a:sym typeface="Open Sans Bold"/>
              </a:rPr>
              <a:t>Naive Bayes (NB) Confusion Matrix</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70524"/>
        </a:solidFill>
      </p:bgPr>
    </p:bg>
    <p:spTree>
      <p:nvGrpSpPr>
        <p:cNvPr id="1" name=""/>
        <p:cNvGrpSpPr/>
        <p:nvPr/>
      </p:nvGrpSpPr>
      <p:grpSpPr>
        <a:xfrm>
          <a:off x="0" y="0"/>
          <a:ext cx="0" cy="0"/>
          <a:chOff x="0" y="0"/>
          <a:chExt cx="0" cy="0"/>
        </a:xfrm>
      </p:grpSpPr>
      <p:grpSp>
        <p:nvGrpSpPr>
          <p:cNvPr name="Group 2" id="2"/>
          <p:cNvGrpSpPr/>
          <p:nvPr/>
        </p:nvGrpSpPr>
        <p:grpSpPr>
          <a:xfrm rot="0">
            <a:off x="18159205" y="8355980"/>
            <a:ext cx="128795" cy="902320"/>
            <a:chOff x="0" y="0"/>
            <a:chExt cx="101764" cy="712944"/>
          </a:xfrm>
        </p:grpSpPr>
        <p:sp>
          <p:nvSpPr>
            <p:cNvPr name="Freeform 3" id="3"/>
            <p:cNvSpPr/>
            <p:nvPr/>
          </p:nvSpPr>
          <p:spPr>
            <a:xfrm flipH="false" flipV="false" rot="0">
              <a:off x="0" y="0"/>
              <a:ext cx="101764" cy="712944"/>
            </a:xfrm>
            <a:custGeom>
              <a:avLst/>
              <a:gdLst/>
              <a:ahLst/>
              <a:cxnLst/>
              <a:rect r="r" b="b" t="t" l="l"/>
              <a:pathLst>
                <a:path h="712944" w="101764">
                  <a:moveTo>
                    <a:pt x="0" y="0"/>
                  </a:moveTo>
                  <a:lnTo>
                    <a:pt x="101764" y="0"/>
                  </a:lnTo>
                  <a:lnTo>
                    <a:pt x="101764" y="712944"/>
                  </a:lnTo>
                  <a:lnTo>
                    <a:pt x="0" y="712944"/>
                  </a:lnTo>
                  <a:close/>
                </a:path>
              </a:pathLst>
            </a:custGeom>
            <a:gradFill rotWithShape="true">
              <a:gsLst>
                <a:gs pos="0">
                  <a:srgbClr val="0CC2E6">
                    <a:alpha val="100000"/>
                  </a:srgbClr>
                </a:gs>
                <a:gs pos="50000">
                  <a:srgbClr val="000854">
                    <a:alpha val="100000"/>
                  </a:srgbClr>
                </a:gs>
                <a:gs pos="100000">
                  <a:srgbClr val="008BA4">
                    <a:alpha val="100000"/>
                  </a:srgbClr>
                </a:gs>
              </a:gsLst>
              <a:lin ang="2700000"/>
            </a:gradFill>
          </p:spPr>
        </p:sp>
        <p:sp>
          <p:nvSpPr>
            <p:cNvPr name="TextBox 4" id="4"/>
            <p:cNvSpPr txBox="true"/>
            <p:nvPr/>
          </p:nvSpPr>
          <p:spPr>
            <a:xfrm>
              <a:off x="0" y="-47625"/>
              <a:ext cx="101764" cy="760569"/>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0">
            <a:off x="397380" y="1622107"/>
            <a:ext cx="17493239" cy="8340864"/>
            <a:chOff x="0" y="0"/>
            <a:chExt cx="23324319" cy="11121151"/>
          </a:xfrm>
        </p:grpSpPr>
        <p:pic>
          <p:nvPicPr>
            <p:cNvPr name="Picture 6" id="6"/>
            <p:cNvPicPr>
              <a:picLocks noChangeAspect="true"/>
            </p:cNvPicPr>
            <p:nvPr/>
          </p:nvPicPr>
          <p:blipFill>
            <a:blip r:embed="rId2"/>
            <a:srcRect l="0" t="1715" r="0" b="1715"/>
            <a:stretch>
              <a:fillRect/>
            </a:stretch>
          </p:blipFill>
          <p:spPr>
            <a:xfrm flipH="false" flipV="false">
              <a:off x="0" y="0"/>
              <a:ext cx="23324319" cy="11121151"/>
            </a:xfrm>
            <a:prstGeom prst="rect">
              <a:avLst/>
            </a:prstGeom>
          </p:spPr>
        </p:pic>
      </p:grpSp>
      <p:sp>
        <p:nvSpPr>
          <p:cNvPr name="TextBox 7" id="7"/>
          <p:cNvSpPr txBox="true"/>
          <p:nvPr/>
        </p:nvSpPr>
        <p:spPr>
          <a:xfrm rot="0">
            <a:off x="6175755" y="247625"/>
            <a:ext cx="6889560" cy="941071"/>
          </a:xfrm>
          <a:prstGeom prst="rect">
            <a:avLst/>
          </a:prstGeom>
        </p:spPr>
        <p:txBody>
          <a:bodyPr anchor="t" rtlCol="false" tIns="0" lIns="0" bIns="0" rIns="0">
            <a:spAutoFit/>
          </a:bodyPr>
          <a:lstStyle/>
          <a:p>
            <a:pPr algn="l">
              <a:lnSpc>
                <a:spcPts val="3779"/>
              </a:lnSpc>
              <a:spcBef>
                <a:spcPct val="0"/>
              </a:spcBef>
            </a:pPr>
            <a:r>
              <a:rPr lang="en-US" b="true" sz="2699" i="true">
                <a:solidFill>
                  <a:srgbClr val="0CC0DF"/>
                </a:solidFill>
                <a:latin typeface="Open Sans Bold Italics"/>
                <a:ea typeface="Open Sans Bold Italics"/>
                <a:cs typeface="Open Sans Bold Italics"/>
                <a:sym typeface="Open Sans Bold Italics"/>
              </a:rPr>
              <a:t>ACCURACY COMPARISON OF THE MODELS ON THE TESTING DATA AFTER TRAINING.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70524"/>
        </a:solidFill>
      </p:bgPr>
    </p:bg>
    <p:spTree>
      <p:nvGrpSpPr>
        <p:cNvPr id="1" name=""/>
        <p:cNvGrpSpPr/>
        <p:nvPr/>
      </p:nvGrpSpPr>
      <p:grpSpPr>
        <a:xfrm>
          <a:off x="0" y="0"/>
          <a:ext cx="0" cy="0"/>
          <a:chOff x="0" y="0"/>
          <a:chExt cx="0" cy="0"/>
        </a:xfrm>
      </p:grpSpPr>
      <p:grpSp>
        <p:nvGrpSpPr>
          <p:cNvPr name="Group 2" id="2"/>
          <p:cNvGrpSpPr/>
          <p:nvPr/>
        </p:nvGrpSpPr>
        <p:grpSpPr>
          <a:xfrm rot="0">
            <a:off x="18159205" y="8355980"/>
            <a:ext cx="128795" cy="902320"/>
            <a:chOff x="0" y="0"/>
            <a:chExt cx="101764" cy="712944"/>
          </a:xfrm>
        </p:grpSpPr>
        <p:sp>
          <p:nvSpPr>
            <p:cNvPr name="Freeform 3" id="3"/>
            <p:cNvSpPr/>
            <p:nvPr/>
          </p:nvSpPr>
          <p:spPr>
            <a:xfrm flipH="false" flipV="false" rot="0">
              <a:off x="0" y="0"/>
              <a:ext cx="101764" cy="712944"/>
            </a:xfrm>
            <a:custGeom>
              <a:avLst/>
              <a:gdLst/>
              <a:ahLst/>
              <a:cxnLst/>
              <a:rect r="r" b="b" t="t" l="l"/>
              <a:pathLst>
                <a:path h="712944" w="101764">
                  <a:moveTo>
                    <a:pt x="0" y="0"/>
                  </a:moveTo>
                  <a:lnTo>
                    <a:pt x="101764" y="0"/>
                  </a:lnTo>
                  <a:lnTo>
                    <a:pt x="101764" y="712944"/>
                  </a:lnTo>
                  <a:lnTo>
                    <a:pt x="0" y="712944"/>
                  </a:lnTo>
                  <a:close/>
                </a:path>
              </a:pathLst>
            </a:custGeom>
            <a:gradFill rotWithShape="true">
              <a:gsLst>
                <a:gs pos="0">
                  <a:srgbClr val="0CC2E6">
                    <a:alpha val="100000"/>
                  </a:srgbClr>
                </a:gs>
                <a:gs pos="50000">
                  <a:srgbClr val="000854">
                    <a:alpha val="100000"/>
                  </a:srgbClr>
                </a:gs>
                <a:gs pos="100000">
                  <a:srgbClr val="008BA4">
                    <a:alpha val="100000"/>
                  </a:srgbClr>
                </a:gs>
              </a:gsLst>
              <a:lin ang="2700000"/>
            </a:gradFill>
          </p:spPr>
        </p:sp>
        <p:sp>
          <p:nvSpPr>
            <p:cNvPr name="TextBox 4" id="4"/>
            <p:cNvSpPr txBox="true"/>
            <p:nvPr/>
          </p:nvSpPr>
          <p:spPr>
            <a:xfrm>
              <a:off x="0" y="-47625"/>
              <a:ext cx="101764" cy="760569"/>
            </a:xfrm>
            <a:prstGeom prst="rect">
              <a:avLst/>
            </a:prstGeom>
          </p:spPr>
          <p:txBody>
            <a:bodyPr anchor="ctr" rtlCol="false" tIns="50800" lIns="50800" bIns="50800" rIns="50800"/>
            <a:lstStyle/>
            <a:p>
              <a:pPr algn="ctr">
                <a:lnSpc>
                  <a:spcPts val="2239"/>
                </a:lnSpc>
              </a:pPr>
            </a:p>
          </p:txBody>
        </p:sp>
      </p:grpSp>
      <p:sp>
        <p:nvSpPr>
          <p:cNvPr name="Freeform 5" id="5"/>
          <p:cNvSpPr/>
          <p:nvPr/>
        </p:nvSpPr>
        <p:spPr>
          <a:xfrm flipH="false" flipV="false" rot="0">
            <a:off x="9466740" y="2637318"/>
            <a:ext cx="8564424" cy="4635494"/>
          </a:xfrm>
          <a:custGeom>
            <a:avLst/>
            <a:gdLst/>
            <a:ahLst/>
            <a:cxnLst/>
            <a:rect r="r" b="b" t="t" l="l"/>
            <a:pathLst>
              <a:path h="4635494" w="8564424">
                <a:moveTo>
                  <a:pt x="0" y="0"/>
                </a:moveTo>
                <a:lnTo>
                  <a:pt x="8564424" y="0"/>
                </a:lnTo>
                <a:lnTo>
                  <a:pt x="8564424" y="4635494"/>
                </a:lnTo>
                <a:lnTo>
                  <a:pt x="0" y="4635494"/>
                </a:lnTo>
                <a:lnTo>
                  <a:pt x="0" y="0"/>
                </a:lnTo>
                <a:close/>
              </a:path>
            </a:pathLst>
          </a:custGeom>
          <a:blipFill>
            <a:blip r:embed="rId2"/>
            <a:stretch>
              <a:fillRect l="0" t="0" r="0" b="0"/>
            </a:stretch>
          </a:blipFill>
        </p:spPr>
      </p:sp>
      <p:sp>
        <p:nvSpPr>
          <p:cNvPr name="TextBox 6" id="6"/>
          <p:cNvSpPr txBox="true"/>
          <p:nvPr/>
        </p:nvSpPr>
        <p:spPr>
          <a:xfrm rot="0">
            <a:off x="3737444" y="890219"/>
            <a:ext cx="10253992" cy="950595"/>
          </a:xfrm>
          <a:prstGeom prst="rect">
            <a:avLst/>
          </a:prstGeom>
        </p:spPr>
        <p:txBody>
          <a:bodyPr anchor="t" rtlCol="false" tIns="0" lIns="0" bIns="0" rIns="0">
            <a:spAutoFit/>
          </a:bodyPr>
          <a:lstStyle/>
          <a:p>
            <a:pPr algn="ctr">
              <a:lnSpc>
                <a:spcPts val="7215"/>
              </a:lnSpc>
            </a:pPr>
            <a:r>
              <a:rPr lang="en-US" sz="6500">
                <a:solidFill>
                  <a:srgbClr val="0CC2E6"/>
                </a:solidFill>
                <a:latin typeface="Bebas Neue Cyrillic"/>
                <a:ea typeface="Bebas Neue Cyrillic"/>
                <a:cs typeface="Bebas Neue Cyrillic"/>
                <a:sym typeface="Bebas Neue Cyrillic"/>
              </a:rPr>
              <a:t>Evaluation  of the model </a:t>
            </a:r>
          </a:p>
        </p:txBody>
      </p:sp>
      <p:sp>
        <p:nvSpPr>
          <p:cNvPr name="TextBox 7" id="7"/>
          <p:cNvSpPr txBox="true"/>
          <p:nvPr/>
        </p:nvSpPr>
        <p:spPr>
          <a:xfrm rot="0">
            <a:off x="1186528" y="2599218"/>
            <a:ext cx="7957472" cy="4690386"/>
          </a:xfrm>
          <a:prstGeom prst="rect">
            <a:avLst/>
          </a:prstGeom>
        </p:spPr>
        <p:txBody>
          <a:bodyPr anchor="t" rtlCol="false" tIns="0" lIns="0" bIns="0" rIns="0">
            <a:spAutoFit/>
          </a:bodyPr>
          <a:lstStyle/>
          <a:p>
            <a:pPr algn="just">
              <a:lnSpc>
                <a:spcPts val="2924"/>
              </a:lnSpc>
            </a:pPr>
            <a:r>
              <a:rPr lang="en-US" sz="2089" b="true">
                <a:solidFill>
                  <a:srgbClr val="FFFFFF"/>
                </a:solidFill>
                <a:latin typeface="Open Sans Bold"/>
                <a:ea typeface="Open Sans Bold"/>
                <a:cs typeface="Open Sans Bold"/>
                <a:sym typeface="Open Sans Bold"/>
              </a:rPr>
              <a:t>In order to evaluate the accuracy of our model, we went </a:t>
            </a:r>
          </a:p>
          <a:p>
            <a:pPr algn="just">
              <a:lnSpc>
                <a:spcPts val="2924"/>
              </a:lnSpc>
            </a:pPr>
            <a:r>
              <a:rPr lang="en-US" sz="2089" b="true">
                <a:solidFill>
                  <a:srgbClr val="FFFFFF"/>
                </a:solidFill>
                <a:latin typeface="Open Sans Bold"/>
                <a:ea typeface="Open Sans Bold"/>
                <a:cs typeface="Open Sans Bold"/>
                <a:sym typeface="Open Sans Bold"/>
              </a:rPr>
              <a:t>with K-Fold Validation.</a:t>
            </a:r>
          </a:p>
          <a:p>
            <a:pPr algn="just">
              <a:lnSpc>
                <a:spcPts val="2924"/>
              </a:lnSpc>
            </a:pPr>
          </a:p>
          <a:p>
            <a:pPr algn="just">
              <a:lnSpc>
                <a:spcPts val="2924"/>
              </a:lnSpc>
            </a:pPr>
          </a:p>
          <a:p>
            <a:pPr algn="just">
              <a:lnSpc>
                <a:spcPts val="2924"/>
              </a:lnSpc>
            </a:pPr>
            <a:r>
              <a:rPr lang="en-US" b="true" sz="2089" u="sng">
                <a:solidFill>
                  <a:srgbClr val="0CC2E6"/>
                </a:solidFill>
                <a:latin typeface="Open Sans Bold"/>
                <a:ea typeface="Open Sans Bold"/>
                <a:cs typeface="Open Sans Bold"/>
                <a:sym typeface="Open Sans Bold"/>
              </a:rPr>
              <a:t>K-Fold Validation : </a:t>
            </a:r>
          </a:p>
          <a:p>
            <a:pPr algn="just">
              <a:lnSpc>
                <a:spcPts val="2924"/>
              </a:lnSpc>
            </a:pPr>
          </a:p>
          <a:p>
            <a:pPr algn="just">
              <a:lnSpc>
                <a:spcPts val="2924"/>
              </a:lnSpc>
            </a:pPr>
            <a:r>
              <a:rPr lang="en-US" sz="2089">
                <a:solidFill>
                  <a:srgbClr val="FFFFFF"/>
                </a:solidFill>
                <a:latin typeface="Open Sans"/>
                <a:ea typeface="Open Sans"/>
                <a:cs typeface="Open Sans"/>
                <a:sym typeface="Open Sans"/>
              </a:rPr>
              <a:t>It averages the results across multiple splits, giving a more robust assessment of how well the model is likely to perform on unseen data.</a:t>
            </a:r>
          </a:p>
          <a:p>
            <a:pPr algn="just">
              <a:lnSpc>
                <a:spcPts val="2924"/>
              </a:lnSpc>
            </a:pPr>
          </a:p>
          <a:p>
            <a:pPr algn="just">
              <a:lnSpc>
                <a:spcPts val="2924"/>
              </a:lnSpc>
            </a:pPr>
            <a:r>
              <a:rPr lang="en-US" sz="2089">
                <a:solidFill>
                  <a:srgbClr val="FFFFFF"/>
                </a:solidFill>
                <a:latin typeface="Open Sans"/>
                <a:ea typeface="Open Sans"/>
                <a:cs typeface="Open Sans"/>
                <a:sym typeface="Open Sans"/>
              </a:rPr>
              <a:t>Now we are making ensemble models to attempt to improve the accuracy of the prediction by combining multiple models.</a:t>
            </a:r>
          </a:p>
          <a:p>
            <a:pPr algn="just">
              <a:lnSpc>
                <a:spcPts val="2924"/>
              </a:lnSpc>
              <a:spcBef>
                <a:spcPct val="0"/>
              </a:spcBef>
            </a:pPr>
          </a:p>
        </p:txBody>
      </p:sp>
      <p:sp>
        <p:nvSpPr>
          <p:cNvPr name="TextBox 8" id="8"/>
          <p:cNvSpPr txBox="true"/>
          <p:nvPr/>
        </p:nvSpPr>
        <p:spPr>
          <a:xfrm rot="0">
            <a:off x="10974809" y="7506445"/>
            <a:ext cx="6336357" cy="989965"/>
          </a:xfrm>
          <a:prstGeom prst="rect">
            <a:avLst/>
          </a:prstGeom>
        </p:spPr>
        <p:txBody>
          <a:bodyPr anchor="t" rtlCol="false" tIns="0" lIns="0" bIns="0" rIns="0">
            <a:spAutoFit/>
          </a:bodyPr>
          <a:lstStyle/>
          <a:p>
            <a:pPr algn="ctr">
              <a:lnSpc>
                <a:spcPts val="2659"/>
              </a:lnSpc>
            </a:pPr>
          </a:p>
          <a:p>
            <a:pPr algn="ctr">
              <a:lnSpc>
                <a:spcPts val="2659"/>
              </a:lnSpc>
            </a:pPr>
            <a:r>
              <a:rPr lang="en-US" sz="1899" i="true">
                <a:solidFill>
                  <a:srgbClr val="FFFFFF"/>
                </a:solidFill>
                <a:latin typeface="Canva Sans Italics"/>
                <a:ea typeface="Canva Sans Italics"/>
                <a:cs typeface="Canva Sans Italics"/>
                <a:sym typeface="Canva Sans Italics"/>
              </a:rPr>
              <a:t>Average accuracy on 10-fold cross-validation: 0.6340</a:t>
            </a:r>
          </a:p>
          <a:p>
            <a:pPr algn="ctr">
              <a:lnSpc>
                <a:spcPts val="2659"/>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70524"/>
        </a:solidFill>
      </p:bgPr>
    </p:bg>
    <p:spTree>
      <p:nvGrpSpPr>
        <p:cNvPr id="1" name=""/>
        <p:cNvGrpSpPr/>
        <p:nvPr/>
      </p:nvGrpSpPr>
      <p:grpSpPr>
        <a:xfrm>
          <a:off x="0" y="0"/>
          <a:ext cx="0" cy="0"/>
          <a:chOff x="0" y="0"/>
          <a:chExt cx="0" cy="0"/>
        </a:xfrm>
      </p:grpSpPr>
      <p:grpSp>
        <p:nvGrpSpPr>
          <p:cNvPr name="Group 2" id="2"/>
          <p:cNvGrpSpPr/>
          <p:nvPr/>
        </p:nvGrpSpPr>
        <p:grpSpPr>
          <a:xfrm rot="0">
            <a:off x="18159205" y="8355980"/>
            <a:ext cx="128795" cy="902320"/>
            <a:chOff x="0" y="0"/>
            <a:chExt cx="101764" cy="712944"/>
          </a:xfrm>
        </p:grpSpPr>
        <p:sp>
          <p:nvSpPr>
            <p:cNvPr name="Freeform 3" id="3"/>
            <p:cNvSpPr/>
            <p:nvPr/>
          </p:nvSpPr>
          <p:spPr>
            <a:xfrm flipH="false" flipV="false" rot="0">
              <a:off x="0" y="0"/>
              <a:ext cx="101764" cy="712944"/>
            </a:xfrm>
            <a:custGeom>
              <a:avLst/>
              <a:gdLst/>
              <a:ahLst/>
              <a:cxnLst/>
              <a:rect r="r" b="b" t="t" l="l"/>
              <a:pathLst>
                <a:path h="712944" w="101764">
                  <a:moveTo>
                    <a:pt x="0" y="0"/>
                  </a:moveTo>
                  <a:lnTo>
                    <a:pt x="101764" y="0"/>
                  </a:lnTo>
                  <a:lnTo>
                    <a:pt x="101764" y="712944"/>
                  </a:lnTo>
                  <a:lnTo>
                    <a:pt x="0" y="712944"/>
                  </a:lnTo>
                  <a:close/>
                </a:path>
              </a:pathLst>
            </a:custGeom>
            <a:gradFill rotWithShape="true">
              <a:gsLst>
                <a:gs pos="0">
                  <a:srgbClr val="0CC2E6">
                    <a:alpha val="100000"/>
                  </a:srgbClr>
                </a:gs>
                <a:gs pos="50000">
                  <a:srgbClr val="000854">
                    <a:alpha val="100000"/>
                  </a:srgbClr>
                </a:gs>
                <a:gs pos="100000">
                  <a:srgbClr val="008BA4">
                    <a:alpha val="100000"/>
                  </a:srgbClr>
                </a:gs>
              </a:gsLst>
              <a:lin ang="2700000"/>
            </a:gradFill>
          </p:spPr>
        </p:sp>
        <p:sp>
          <p:nvSpPr>
            <p:cNvPr name="TextBox 4" id="4"/>
            <p:cNvSpPr txBox="true"/>
            <p:nvPr/>
          </p:nvSpPr>
          <p:spPr>
            <a:xfrm>
              <a:off x="0" y="-47625"/>
              <a:ext cx="101764" cy="760569"/>
            </a:xfrm>
            <a:prstGeom prst="rect">
              <a:avLst/>
            </a:prstGeom>
          </p:spPr>
          <p:txBody>
            <a:bodyPr anchor="ctr" rtlCol="false" tIns="50800" lIns="50800" bIns="50800" rIns="50800"/>
            <a:lstStyle/>
            <a:p>
              <a:pPr algn="ctr">
                <a:lnSpc>
                  <a:spcPts val="2239"/>
                </a:lnSpc>
              </a:pPr>
            </a:p>
          </p:txBody>
        </p:sp>
      </p:grpSp>
      <p:sp>
        <p:nvSpPr>
          <p:cNvPr name="Freeform 5" id="5"/>
          <p:cNvSpPr/>
          <p:nvPr/>
        </p:nvSpPr>
        <p:spPr>
          <a:xfrm flipH="false" flipV="false" rot="0">
            <a:off x="9144000" y="5229563"/>
            <a:ext cx="8914725" cy="4580804"/>
          </a:xfrm>
          <a:custGeom>
            <a:avLst/>
            <a:gdLst/>
            <a:ahLst/>
            <a:cxnLst/>
            <a:rect r="r" b="b" t="t" l="l"/>
            <a:pathLst>
              <a:path h="4580804" w="8914725">
                <a:moveTo>
                  <a:pt x="0" y="0"/>
                </a:moveTo>
                <a:lnTo>
                  <a:pt x="8914725" y="0"/>
                </a:lnTo>
                <a:lnTo>
                  <a:pt x="8914725" y="4580804"/>
                </a:lnTo>
                <a:lnTo>
                  <a:pt x="0" y="4580804"/>
                </a:lnTo>
                <a:lnTo>
                  <a:pt x="0" y="0"/>
                </a:lnTo>
                <a:close/>
              </a:path>
            </a:pathLst>
          </a:custGeom>
          <a:blipFill>
            <a:blip r:embed="rId2"/>
            <a:stretch>
              <a:fillRect l="0" t="-2607" r="0" b="-1022"/>
            </a:stretch>
          </a:blipFill>
        </p:spPr>
      </p:sp>
      <p:sp>
        <p:nvSpPr>
          <p:cNvPr name="Freeform 6" id="6"/>
          <p:cNvSpPr/>
          <p:nvPr/>
        </p:nvSpPr>
        <p:spPr>
          <a:xfrm flipH="false" flipV="false" rot="0">
            <a:off x="225283" y="1173906"/>
            <a:ext cx="8918717" cy="3522893"/>
          </a:xfrm>
          <a:custGeom>
            <a:avLst/>
            <a:gdLst/>
            <a:ahLst/>
            <a:cxnLst/>
            <a:rect r="r" b="b" t="t" l="l"/>
            <a:pathLst>
              <a:path h="3522893" w="8918717">
                <a:moveTo>
                  <a:pt x="0" y="0"/>
                </a:moveTo>
                <a:lnTo>
                  <a:pt x="8918717" y="0"/>
                </a:lnTo>
                <a:lnTo>
                  <a:pt x="8918717" y="3522893"/>
                </a:lnTo>
                <a:lnTo>
                  <a:pt x="0" y="3522893"/>
                </a:lnTo>
                <a:lnTo>
                  <a:pt x="0" y="0"/>
                </a:lnTo>
                <a:close/>
              </a:path>
            </a:pathLst>
          </a:custGeom>
          <a:blipFill>
            <a:blip r:embed="rId3"/>
            <a:stretch>
              <a:fillRect l="0" t="0" r="0" b="0"/>
            </a:stretch>
          </a:blipFill>
        </p:spPr>
      </p:sp>
      <p:sp>
        <p:nvSpPr>
          <p:cNvPr name="TextBox 7" id="7"/>
          <p:cNvSpPr txBox="true"/>
          <p:nvPr/>
        </p:nvSpPr>
        <p:spPr>
          <a:xfrm rot="0">
            <a:off x="3839485" y="78105"/>
            <a:ext cx="10253992" cy="950595"/>
          </a:xfrm>
          <a:prstGeom prst="rect">
            <a:avLst/>
          </a:prstGeom>
        </p:spPr>
        <p:txBody>
          <a:bodyPr anchor="t" rtlCol="false" tIns="0" lIns="0" bIns="0" rIns="0">
            <a:spAutoFit/>
          </a:bodyPr>
          <a:lstStyle/>
          <a:p>
            <a:pPr algn="ctr">
              <a:lnSpc>
                <a:spcPts val="7215"/>
              </a:lnSpc>
            </a:pPr>
            <a:r>
              <a:rPr lang="en-US" sz="6500">
                <a:solidFill>
                  <a:srgbClr val="0CC2E6"/>
                </a:solidFill>
                <a:latin typeface="Bebas Neue Cyrillic"/>
                <a:ea typeface="Bebas Neue Cyrillic"/>
                <a:cs typeface="Bebas Neue Cyrillic"/>
                <a:sym typeface="Bebas Neue Cyrillic"/>
              </a:rPr>
              <a:t>Visualization and insights</a:t>
            </a:r>
          </a:p>
        </p:txBody>
      </p:sp>
      <p:sp>
        <p:nvSpPr>
          <p:cNvPr name="TextBox 8" id="8"/>
          <p:cNvSpPr txBox="true"/>
          <p:nvPr/>
        </p:nvSpPr>
        <p:spPr>
          <a:xfrm rot="0">
            <a:off x="635752" y="6839245"/>
            <a:ext cx="7004370" cy="989965"/>
          </a:xfrm>
          <a:prstGeom prst="rect">
            <a:avLst/>
          </a:prstGeom>
        </p:spPr>
        <p:txBody>
          <a:bodyPr anchor="t" rtlCol="false" tIns="0" lIns="0" bIns="0" rIns="0">
            <a:spAutoFit/>
          </a:bodyPr>
          <a:lstStyle/>
          <a:p>
            <a:pPr algn="just">
              <a:lnSpc>
                <a:spcPts val="2659"/>
              </a:lnSpc>
              <a:spcBef>
                <a:spcPct val="0"/>
              </a:spcBef>
            </a:pPr>
            <a:r>
              <a:rPr lang="en-US" b="true" sz="1899" u="sng">
                <a:solidFill>
                  <a:srgbClr val="0CC2E6"/>
                </a:solidFill>
                <a:latin typeface="Canva Sans Bold"/>
                <a:ea typeface="Canva Sans Bold"/>
                <a:cs typeface="Canva Sans Bold"/>
                <a:sym typeface="Canva Sans Bold"/>
              </a:rPr>
              <a:t>Trend over Time of Sentiment on Gaza War</a:t>
            </a:r>
            <a:r>
              <a:rPr lang="en-US" b="true" sz="1899">
                <a:solidFill>
                  <a:srgbClr val="FFFFFF"/>
                </a:solidFill>
                <a:latin typeface="Canva Sans Bold"/>
                <a:ea typeface="Canva Sans Bold"/>
                <a:cs typeface="Canva Sans Bold"/>
                <a:sym typeface="Canva Sans Bold"/>
              </a:rPr>
              <a:t> - We plotted the occurences of the keyword “israel” in relation to the onset of the 2023 Gaza War as an example.</a:t>
            </a:r>
          </a:p>
        </p:txBody>
      </p:sp>
      <p:sp>
        <p:nvSpPr>
          <p:cNvPr name="TextBox 9" id="9"/>
          <p:cNvSpPr txBox="true"/>
          <p:nvPr/>
        </p:nvSpPr>
        <p:spPr>
          <a:xfrm rot="0">
            <a:off x="9974591" y="2153676"/>
            <a:ext cx="7531668" cy="1656715"/>
          </a:xfrm>
          <a:prstGeom prst="rect">
            <a:avLst/>
          </a:prstGeom>
        </p:spPr>
        <p:txBody>
          <a:bodyPr anchor="t" rtlCol="false" tIns="0" lIns="0" bIns="0" rIns="0">
            <a:spAutoFit/>
          </a:bodyPr>
          <a:lstStyle/>
          <a:p>
            <a:pPr algn="just">
              <a:lnSpc>
                <a:spcPts val="2659"/>
              </a:lnSpc>
            </a:pPr>
            <a:r>
              <a:rPr lang="en-US" b="true" sz="1899" u="sng">
                <a:solidFill>
                  <a:srgbClr val="0CC2E6"/>
                </a:solidFill>
                <a:latin typeface="Canva Sans Bold"/>
                <a:ea typeface="Canva Sans Bold"/>
                <a:cs typeface="Canva Sans Bold"/>
                <a:sym typeface="Canva Sans Bold"/>
              </a:rPr>
              <a:t>Spike Graph for the negative sentiment -</a:t>
            </a:r>
            <a:r>
              <a:rPr lang="en-US" sz="1899" b="true">
                <a:solidFill>
                  <a:srgbClr val="0CC2E6"/>
                </a:solidFill>
                <a:latin typeface="Canva Sans Bold"/>
                <a:ea typeface="Canva Sans Bold"/>
                <a:cs typeface="Canva Sans Bold"/>
                <a:sym typeface="Canva Sans Bold"/>
              </a:rPr>
              <a:t> </a:t>
            </a:r>
            <a:r>
              <a:rPr lang="en-US" sz="1899" b="true">
                <a:solidFill>
                  <a:srgbClr val="FFFFFF"/>
                </a:solidFill>
                <a:latin typeface="Canva Sans Bold"/>
                <a:ea typeface="Canva Sans Bold"/>
                <a:cs typeface="Canva Sans Bold"/>
                <a:sym typeface="Canva Sans Bold"/>
              </a:rPr>
              <a:t>We will now plot the graph that will showcase the negative sentiment most encountered) count over time for our research keyword “Israel”</a:t>
            </a:r>
          </a:p>
          <a:p>
            <a:pPr algn="just">
              <a:lnSpc>
                <a:spcPts val="2659"/>
              </a:lnSpc>
              <a:spcBef>
                <a:spcPct val="0"/>
              </a:spcBef>
            </a:pPr>
            <a:r>
              <a:rPr lang="en-US" b="true" sz="1899">
                <a:solidFill>
                  <a:srgbClr val="FFFFFF"/>
                </a:solidFill>
                <a:latin typeface="Canva Sans Bold"/>
                <a:ea typeface="Canva Sans Bold"/>
                <a:cs typeface="Canva Sans Bold"/>
                <a:sym typeface="Canva Sans Bold"/>
              </a:rPr>
              <a:t>which will help us visualize the sentiment of reddit users on it better.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DAGWYymLTPU</dc:identifier>
  <dcterms:modified xsi:type="dcterms:W3CDTF">2011-08-01T06:04:30Z</dcterms:modified>
  <cp:revision>1</cp:revision>
  <dc:title>Sentiment analysis</dc:title>
</cp:coreProperties>
</file>